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5"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Lst>
  <p:sldSz cy="8229600" cx="14630400"/>
  <p:notesSz cx="8229600" cy="14630400"/>
  <p:embeddedFontLst>
    <p:embeddedFont>
      <p:font typeface="Inter"/>
      <p:regular r:id="rId21"/>
      <p:bold r:id="rId22"/>
      <p:italic r:id="rId23"/>
      <p:boldItalic r:id="rId24"/>
    </p:embeddedFont>
    <p:embeddedFont>
      <p:font typeface="Petrona"/>
      <p:bold r:id="rId25"/>
      <p:boldItalic r:id="rId26"/>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22" Type="http://schemas.openxmlformats.org/officeDocument/2006/relationships/font" Target="fonts/Inter-bold.fntdata"/><Relationship Id="rId21" Type="http://schemas.openxmlformats.org/officeDocument/2006/relationships/font" Target="fonts/Inter-regular.fntdata"/><Relationship Id="rId24" Type="http://schemas.openxmlformats.org/officeDocument/2006/relationships/font" Target="fonts/Inter-boldItalic.fntdata"/><Relationship Id="rId23" Type="http://schemas.openxmlformats.org/officeDocument/2006/relationships/font" Target="fonts/Inter-italic.fntdata"/><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26" Type="http://schemas.openxmlformats.org/officeDocument/2006/relationships/font" Target="fonts/Petrona-boldItalic.fntdata"/><Relationship Id="rId25" Type="http://schemas.openxmlformats.org/officeDocument/2006/relationships/font" Target="fonts/Petrona-bold.fntdata"/><Relationship Id="rId5" Type="http://schemas.openxmlformats.org/officeDocument/2006/relationships/slide" Target="slides/slide1.xml"/><Relationship Id="rId6" Type="http://schemas.openxmlformats.org/officeDocument/2006/relationships/slide" Target="slides/slide2.xml"/><Relationship Id="rId7" Type="http://schemas.openxmlformats.org/officeDocument/2006/relationships/slide" Target="slides/slide3.xml"/><Relationship Id="rId8" Type="http://schemas.openxmlformats.org/officeDocument/2006/relationships/slide" Target="slides/slide4.xml"/><Relationship Id="rId11" Type="http://schemas.openxmlformats.org/officeDocument/2006/relationships/slide" Target="slides/slide7.xml"/><Relationship Id="rId10" Type="http://schemas.openxmlformats.org/officeDocument/2006/relationships/slide" Target="slides/slide6.xml"/><Relationship Id="rId13" Type="http://schemas.openxmlformats.org/officeDocument/2006/relationships/slide" Target="slides/slide9.xml"/><Relationship Id="rId12" Type="http://schemas.openxmlformats.org/officeDocument/2006/relationships/slide" Target="slides/slide8.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19" Type="http://schemas.openxmlformats.org/officeDocument/2006/relationships/slide" Target="slides/slide15.xml"/><Relationship Id="rId18" Type="http://schemas.openxmlformats.org/officeDocument/2006/relationships/slide" Target="slides/slide1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lvl1pPr>
            <a:lvl2pPr lvl="1" marR="0" rtl="0" algn="l">
              <a:spcBef>
                <a:spcPts val="0"/>
              </a:spcBef>
              <a:spcAft>
                <a:spcPts val="0"/>
              </a:spcAft>
              <a:buSzPts val="1400"/>
              <a:buNone/>
              <a:defRPr b="0" i="0" sz="1800" u="none" cap="none" strike="noStrike"/>
            </a:lvl2pPr>
            <a:lvl3pPr lvl="2" marR="0" rtl="0" algn="l">
              <a:spcBef>
                <a:spcPts val="0"/>
              </a:spcBef>
              <a:spcAft>
                <a:spcPts val="0"/>
              </a:spcAft>
              <a:buSzPts val="1400"/>
              <a:buNone/>
              <a:defRPr b="0" i="0" sz="1800" u="none" cap="none" strike="noStrike"/>
            </a:lvl3pPr>
            <a:lvl4pPr lvl="3" marR="0" rtl="0" algn="l">
              <a:spcBef>
                <a:spcPts val="0"/>
              </a:spcBef>
              <a:spcAft>
                <a:spcPts val="0"/>
              </a:spcAft>
              <a:buSzPts val="1400"/>
              <a:buNone/>
              <a:defRPr b="0" i="0" sz="1800" u="none" cap="none" strike="noStrike"/>
            </a:lvl4pPr>
            <a:lvl5pPr lvl="4" marR="0" rtl="0" algn="l">
              <a:spcBef>
                <a:spcPts val="0"/>
              </a:spcBef>
              <a:spcAft>
                <a:spcPts val="0"/>
              </a:spcAft>
              <a:buSzPts val="1400"/>
              <a:buNone/>
              <a:defRPr b="0" i="0" sz="1800" u="none" cap="none" strike="noStrike"/>
            </a:lvl5pPr>
            <a:lvl6pPr lvl="5" marR="0" rtl="0" algn="l">
              <a:spcBef>
                <a:spcPts val="0"/>
              </a:spcBef>
              <a:spcAft>
                <a:spcPts val="0"/>
              </a:spcAft>
              <a:buSzPts val="1400"/>
              <a:buNone/>
              <a:defRPr b="0" i="0" sz="1800" u="none" cap="none" strike="noStrike"/>
            </a:lvl6pPr>
            <a:lvl7pPr lvl="6" marR="0" rtl="0" algn="l">
              <a:spcBef>
                <a:spcPts val="0"/>
              </a:spcBef>
              <a:spcAft>
                <a:spcPts val="0"/>
              </a:spcAft>
              <a:buSzPts val="1400"/>
              <a:buNone/>
              <a:defRPr b="0" i="0" sz="1800" u="none" cap="none" strike="noStrike"/>
            </a:lvl7pPr>
            <a:lvl8pPr lvl="7" marR="0" rtl="0" algn="l">
              <a:spcBef>
                <a:spcPts val="0"/>
              </a:spcBef>
              <a:spcAft>
                <a:spcPts val="0"/>
              </a:spcAft>
              <a:buSzPts val="1400"/>
              <a:buNone/>
              <a:defRPr b="0" i="0" sz="1800" u="none" cap="none" strike="noStrike"/>
            </a:lvl8pPr>
            <a:lvl9pPr lvl="8" marR="0" rtl="0" algn="l">
              <a:spcBef>
                <a:spcPts val="0"/>
              </a:spcBef>
              <a:spcAft>
                <a:spcPts val="0"/>
              </a:spcAft>
              <a:buSzPts val="1400"/>
              <a:buNone/>
              <a:defRPr b="0" i="0" sz="1800" u="none" cap="none" strike="noStrike"/>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t>‹#›</a:t>
            </a:fld>
            <a:endParaRPr b="0" i="0" sz="1200" u="none" cap="none" strike="noStrik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 name="Shape 59"/>
        <p:cNvGrpSpPr/>
        <p:nvPr/>
      </p:nvGrpSpPr>
      <p:grpSpPr>
        <a:xfrm>
          <a:off x="0" y="0"/>
          <a:ext cx="0" cy="0"/>
          <a:chOff x="0" y="0"/>
          <a:chExt cx="0" cy="0"/>
        </a:xfrm>
      </p:grpSpPr>
      <p:sp>
        <p:nvSpPr>
          <p:cNvPr id="60" name="Google Shape;60;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 name="Google Shape;61;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62" name="Google Shape;62;p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p1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9" name="Google Shape;209;p1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10" name="Google Shape;210;p1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7" name="Shape 227"/>
        <p:cNvGrpSpPr/>
        <p:nvPr/>
      </p:nvGrpSpPr>
      <p:grpSpPr>
        <a:xfrm>
          <a:off x="0" y="0"/>
          <a:ext cx="0" cy="0"/>
          <a:chOff x="0" y="0"/>
          <a:chExt cx="0" cy="0"/>
        </a:xfrm>
      </p:grpSpPr>
      <p:sp>
        <p:nvSpPr>
          <p:cNvPr id="228" name="Google Shape;228;p1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9" name="Google Shape;229;p1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0" name="Google Shape;230;p11: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8" name="Shape 248"/>
        <p:cNvGrpSpPr/>
        <p:nvPr/>
      </p:nvGrpSpPr>
      <p:grpSpPr>
        <a:xfrm>
          <a:off x="0" y="0"/>
          <a:ext cx="0" cy="0"/>
          <a:chOff x="0" y="0"/>
          <a:chExt cx="0" cy="0"/>
        </a:xfrm>
      </p:grpSpPr>
      <p:sp>
        <p:nvSpPr>
          <p:cNvPr id="249" name="Google Shape;249;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50" name="Google Shape;250;p1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51" name="Google Shape;251;p1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4" name="Shape 264"/>
        <p:cNvGrpSpPr/>
        <p:nvPr/>
      </p:nvGrpSpPr>
      <p:grpSpPr>
        <a:xfrm>
          <a:off x="0" y="0"/>
          <a:ext cx="0" cy="0"/>
          <a:chOff x="0" y="0"/>
          <a:chExt cx="0" cy="0"/>
        </a:xfrm>
      </p:grpSpPr>
      <p:sp>
        <p:nvSpPr>
          <p:cNvPr id="265" name="Google Shape;265;p1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6" name="Google Shape;266;p1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7" name="Google Shape;267;p1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2" name="Shape 272"/>
        <p:cNvGrpSpPr/>
        <p:nvPr/>
      </p:nvGrpSpPr>
      <p:grpSpPr>
        <a:xfrm>
          <a:off x="0" y="0"/>
          <a:ext cx="0" cy="0"/>
          <a:chOff x="0" y="0"/>
          <a:chExt cx="0" cy="0"/>
        </a:xfrm>
      </p:grpSpPr>
      <p:sp>
        <p:nvSpPr>
          <p:cNvPr id="273" name="Google Shape;273;p1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74" name="Google Shape;274;p1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75" name="Google Shape;275;p1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83" name="Google Shape;283;p1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84" name="Google Shape;284;p1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7" name="Shape 297"/>
        <p:cNvGrpSpPr/>
        <p:nvPr/>
      </p:nvGrpSpPr>
      <p:grpSpPr>
        <a:xfrm>
          <a:off x="0" y="0"/>
          <a:ext cx="0" cy="0"/>
          <a:chOff x="0" y="0"/>
          <a:chExt cx="0" cy="0"/>
        </a:xfrm>
      </p:grpSpPr>
      <p:sp>
        <p:nvSpPr>
          <p:cNvPr id="298" name="Google Shape;298;p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99" name="Google Shape;299;p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300" name="Google Shape;300;p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0" name="Shape 70"/>
        <p:cNvGrpSpPr/>
        <p:nvPr/>
      </p:nvGrpSpPr>
      <p:grpSpPr>
        <a:xfrm>
          <a:off x="0" y="0"/>
          <a:ext cx="0" cy="0"/>
          <a:chOff x="0" y="0"/>
          <a:chExt cx="0" cy="0"/>
        </a:xfrm>
      </p:grpSpPr>
      <p:sp>
        <p:nvSpPr>
          <p:cNvPr id="71" name="Google Shape;71;p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72" name="Google Shape;72;p2: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73" name="Google Shape;73;p2: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8" name="Shape 78"/>
        <p:cNvGrpSpPr/>
        <p:nvPr/>
      </p:nvGrpSpPr>
      <p:grpSpPr>
        <a:xfrm>
          <a:off x="0" y="0"/>
          <a:ext cx="0" cy="0"/>
          <a:chOff x="0" y="0"/>
          <a:chExt cx="0" cy="0"/>
        </a:xfrm>
      </p:grpSpPr>
      <p:sp>
        <p:nvSpPr>
          <p:cNvPr id="79" name="Google Shape;79;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0" name="Google Shape;8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1" name="Google Shape;81;p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 name="Shape 96"/>
        <p:cNvGrpSpPr/>
        <p:nvPr/>
      </p:nvGrpSpPr>
      <p:grpSpPr>
        <a:xfrm>
          <a:off x="0" y="0"/>
          <a:ext cx="0" cy="0"/>
          <a:chOff x="0" y="0"/>
          <a:chExt cx="0" cy="0"/>
        </a:xfrm>
      </p:grpSpPr>
      <p:sp>
        <p:nvSpPr>
          <p:cNvPr id="97" name="Google Shape;97;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98" name="Google Shape;98;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99" name="Google Shape;99;p4: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9" name="Shape 119"/>
        <p:cNvGrpSpPr/>
        <p:nvPr/>
      </p:nvGrpSpPr>
      <p:grpSpPr>
        <a:xfrm>
          <a:off x="0" y="0"/>
          <a:ext cx="0" cy="0"/>
          <a:chOff x="0" y="0"/>
          <a:chExt cx="0" cy="0"/>
        </a:xfrm>
      </p:grpSpPr>
      <p:sp>
        <p:nvSpPr>
          <p:cNvPr id="120" name="Google Shape;120;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21" name="Google Shape;121;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2" name="Google Shape;122;p5: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5" name="Shape 135"/>
        <p:cNvGrpSpPr/>
        <p:nvPr/>
      </p:nvGrpSpPr>
      <p:grpSpPr>
        <a:xfrm>
          <a:off x="0" y="0"/>
          <a:ext cx="0" cy="0"/>
          <a:chOff x="0" y="0"/>
          <a:chExt cx="0" cy="0"/>
        </a:xfrm>
      </p:grpSpPr>
      <p:sp>
        <p:nvSpPr>
          <p:cNvPr id="136" name="Google Shape;136;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7" name="Google Shape;137;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8" name="Google Shape;138;p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5" name="Shape 155"/>
        <p:cNvGrpSpPr/>
        <p:nvPr/>
      </p:nvGrpSpPr>
      <p:grpSpPr>
        <a:xfrm>
          <a:off x="0" y="0"/>
          <a:ext cx="0" cy="0"/>
          <a:chOff x="0" y="0"/>
          <a:chExt cx="0" cy="0"/>
        </a:xfrm>
      </p:grpSpPr>
      <p:sp>
        <p:nvSpPr>
          <p:cNvPr id="156" name="Google Shape;156;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57" name="Google Shape;157;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58" name="Google Shape;158;p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5" name="Shape 175"/>
        <p:cNvGrpSpPr/>
        <p:nvPr/>
      </p:nvGrpSpPr>
      <p:grpSpPr>
        <a:xfrm>
          <a:off x="0" y="0"/>
          <a:ext cx="0" cy="0"/>
          <a:chOff x="0" y="0"/>
          <a:chExt cx="0" cy="0"/>
        </a:xfrm>
      </p:grpSpPr>
      <p:sp>
        <p:nvSpPr>
          <p:cNvPr id="176" name="Google Shape;176;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7" name="Google Shape;177;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8" name="Google Shape;178;p8: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1" name="Shape 191"/>
        <p:cNvGrpSpPr/>
        <p:nvPr/>
      </p:nvGrpSpPr>
      <p:grpSpPr>
        <a:xfrm>
          <a:off x="0" y="0"/>
          <a:ext cx="0" cy="0"/>
          <a:chOff x="0" y="0"/>
          <a:chExt cx="0" cy="0"/>
        </a:xfrm>
      </p:grpSpPr>
      <p:sp>
        <p:nvSpPr>
          <p:cNvPr id="192" name="Google Shape;192;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3" name="Google Shape;19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4" name="Google Shape;194;p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4.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 master">
  <p:cSld name="Slide 1 master">
    <p:bg>
      <p:bgPr>
        <a:solidFill>
          <a:srgbClr val="000000"/>
        </a:solidFill>
      </p:bgPr>
    </p:bg>
    <p:spTree>
      <p:nvGrpSpPr>
        <p:cNvPr id="10" name="Shape 10"/>
        <p:cNvGrpSpPr/>
        <p:nvPr/>
      </p:nvGrpSpPr>
      <p:grpSpPr>
        <a:xfrm>
          <a:off x="0" y="0"/>
          <a:ext cx="0" cy="0"/>
          <a:chOff x="0" y="0"/>
          <a:chExt cx="0" cy="0"/>
        </a:xfrm>
      </p:grpSpPr>
      <p:pic>
        <p:nvPicPr>
          <p:cNvPr descr="preencoded.png" id="11" name="Google Shape;11;p2"/>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12" name="Google Shape;12;p2"/>
          <p:cNvSpPr/>
          <p:nvPr/>
        </p:nvSpPr>
        <p:spPr>
          <a:xfrm>
            <a:off x="0" y="0"/>
            <a:ext cx="14630400" cy="8229600"/>
          </a:xfrm>
          <a:prstGeom prst="rect">
            <a:avLst/>
          </a:prstGeom>
          <a:solidFill>
            <a:srgbClr val="FFFFFF">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0 master">
  <p:cSld name="Slide 10 master">
    <p:bg>
      <p:bgPr>
        <a:solidFill>
          <a:srgbClr val="000000"/>
        </a:solidFill>
      </p:bgPr>
    </p:bg>
    <p:spTree>
      <p:nvGrpSpPr>
        <p:cNvPr id="37" name="Shape 37"/>
        <p:cNvGrpSpPr/>
        <p:nvPr/>
      </p:nvGrpSpPr>
      <p:grpSpPr>
        <a:xfrm>
          <a:off x="0" y="0"/>
          <a:ext cx="0" cy="0"/>
          <a:chOff x="0" y="0"/>
          <a:chExt cx="0" cy="0"/>
        </a:xfrm>
      </p:grpSpPr>
      <p:pic>
        <p:nvPicPr>
          <p:cNvPr descr="preencoded.png" id="38" name="Google Shape;38;p11"/>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39" name="Google Shape;39;p11"/>
          <p:cNvSpPr/>
          <p:nvPr/>
        </p:nvSpPr>
        <p:spPr>
          <a:xfrm>
            <a:off x="0" y="0"/>
            <a:ext cx="14630400" cy="8229600"/>
          </a:xfrm>
          <a:prstGeom prst="rect">
            <a:avLst/>
          </a:prstGeom>
          <a:solidFill>
            <a:srgbClr val="FFFFFF">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1 master">
  <p:cSld name="Slide 11 master">
    <p:bg>
      <p:bgPr>
        <a:solidFill>
          <a:srgbClr val="000000"/>
        </a:solidFill>
      </p:bgPr>
    </p:bg>
    <p:spTree>
      <p:nvGrpSpPr>
        <p:cNvPr id="40" name="Shape 40"/>
        <p:cNvGrpSpPr/>
        <p:nvPr/>
      </p:nvGrpSpPr>
      <p:grpSpPr>
        <a:xfrm>
          <a:off x="0" y="0"/>
          <a:ext cx="0" cy="0"/>
          <a:chOff x="0" y="0"/>
          <a:chExt cx="0" cy="0"/>
        </a:xfrm>
      </p:grpSpPr>
      <p:pic>
        <p:nvPicPr>
          <p:cNvPr descr="preencoded.png" id="41" name="Google Shape;41;p12"/>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42" name="Google Shape;42;p12"/>
          <p:cNvSpPr/>
          <p:nvPr/>
        </p:nvSpPr>
        <p:spPr>
          <a:xfrm>
            <a:off x="0" y="0"/>
            <a:ext cx="14630400" cy="8229600"/>
          </a:xfrm>
          <a:prstGeom prst="rect">
            <a:avLst/>
          </a:prstGeom>
          <a:solidFill>
            <a:srgbClr val="FFFFFF">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2 master">
  <p:cSld name="Slide 12 master">
    <p:bg>
      <p:bgPr>
        <a:solidFill>
          <a:srgbClr val="000000"/>
        </a:solidFill>
      </p:bgPr>
    </p:bg>
    <p:spTree>
      <p:nvGrpSpPr>
        <p:cNvPr id="43" name="Shape 43"/>
        <p:cNvGrpSpPr/>
        <p:nvPr/>
      </p:nvGrpSpPr>
      <p:grpSpPr>
        <a:xfrm>
          <a:off x="0" y="0"/>
          <a:ext cx="0" cy="0"/>
          <a:chOff x="0" y="0"/>
          <a:chExt cx="0" cy="0"/>
        </a:xfrm>
      </p:grpSpPr>
      <p:pic>
        <p:nvPicPr>
          <p:cNvPr descr="preencoded.png" id="44" name="Google Shape;44;p13"/>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45" name="Google Shape;45;p13"/>
          <p:cNvSpPr/>
          <p:nvPr/>
        </p:nvSpPr>
        <p:spPr>
          <a:xfrm>
            <a:off x="0" y="0"/>
            <a:ext cx="14630400" cy="8229600"/>
          </a:xfrm>
          <a:prstGeom prst="rect">
            <a:avLst/>
          </a:prstGeom>
          <a:solidFill>
            <a:srgbClr val="FFFFFF">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3 master">
  <p:cSld name="Slide 13 master">
    <p:bg>
      <p:bgPr>
        <a:solidFill>
          <a:srgbClr val="000000"/>
        </a:solidFill>
      </p:bgPr>
    </p:bg>
    <p:spTree>
      <p:nvGrpSpPr>
        <p:cNvPr id="46" name="Shape 46"/>
        <p:cNvGrpSpPr/>
        <p:nvPr/>
      </p:nvGrpSpPr>
      <p:grpSpPr>
        <a:xfrm>
          <a:off x="0" y="0"/>
          <a:ext cx="0" cy="0"/>
          <a:chOff x="0" y="0"/>
          <a:chExt cx="0" cy="0"/>
        </a:xfrm>
      </p:grpSpPr>
      <p:pic>
        <p:nvPicPr>
          <p:cNvPr descr="preencoded.png" id="47" name="Google Shape;47;p14"/>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48" name="Google Shape;48;p14"/>
          <p:cNvSpPr/>
          <p:nvPr/>
        </p:nvSpPr>
        <p:spPr>
          <a:xfrm>
            <a:off x="0" y="0"/>
            <a:ext cx="14630400" cy="8229600"/>
          </a:xfrm>
          <a:prstGeom prst="rect">
            <a:avLst/>
          </a:prstGeom>
          <a:solidFill>
            <a:srgbClr val="FFFFFF">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4 master">
  <p:cSld name="Slide 14 master">
    <p:bg>
      <p:bgPr>
        <a:solidFill>
          <a:srgbClr val="000000"/>
        </a:solidFill>
      </p:bgPr>
    </p:bg>
    <p:spTree>
      <p:nvGrpSpPr>
        <p:cNvPr id="49" name="Shape 49"/>
        <p:cNvGrpSpPr/>
        <p:nvPr/>
      </p:nvGrpSpPr>
      <p:grpSpPr>
        <a:xfrm>
          <a:off x="0" y="0"/>
          <a:ext cx="0" cy="0"/>
          <a:chOff x="0" y="0"/>
          <a:chExt cx="0" cy="0"/>
        </a:xfrm>
      </p:grpSpPr>
      <p:pic>
        <p:nvPicPr>
          <p:cNvPr descr="preencoded.png" id="50" name="Google Shape;50;p15"/>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51" name="Google Shape;51;p15"/>
          <p:cNvSpPr/>
          <p:nvPr/>
        </p:nvSpPr>
        <p:spPr>
          <a:xfrm>
            <a:off x="0" y="0"/>
            <a:ext cx="14630400" cy="8229600"/>
          </a:xfrm>
          <a:prstGeom prst="rect">
            <a:avLst/>
          </a:prstGeom>
          <a:solidFill>
            <a:srgbClr val="FFFFFF">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5 master">
  <p:cSld name="Slide 15 master">
    <p:bg>
      <p:bgPr>
        <a:solidFill>
          <a:srgbClr val="000000"/>
        </a:solidFill>
      </p:bgPr>
    </p:bg>
    <p:spTree>
      <p:nvGrpSpPr>
        <p:cNvPr id="52" name="Shape 52"/>
        <p:cNvGrpSpPr/>
        <p:nvPr/>
      </p:nvGrpSpPr>
      <p:grpSpPr>
        <a:xfrm>
          <a:off x="0" y="0"/>
          <a:ext cx="0" cy="0"/>
          <a:chOff x="0" y="0"/>
          <a:chExt cx="0" cy="0"/>
        </a:xfrm>
      </p:grpSpPr>
      <p:pic>
        <p:nvPicPr>
          <p:cNvPr descr="preencoded.png" id="53" name="Google Shape;53;p16"/>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54" name="Google Shape;54;p16"/>
          <p:cNvSpPr/>
          <p:nvPr/>
        </p:nvSpPr>
        <p:spPr>
          <a:xfrm>
            <a:off x="0" y="0"/>
            <a:ext cx="14630400" cy="8229600"/>
          </a:xfrm>
          <a:prstGeom prst="rect">
            <a:avLst/>
          </a:prstGeom>
          <a:solidFill>
            <a:srgbClr val="FFFFFF">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16 master">
  <p:cSld name="Slide 16 master">
    <p:bg>
      <p:bgPr>
        <a:solidFill>
          <a:srgbClr val="000000"/>
        </a:solidFill>
      </p:bgPr>
    </p:bg>
    <p:spTree>
      <p:nvGrpSpPr>
        <p:cNvPr id="55" name="Shape 55"/>
        <p:cNvGrpSpPr/>
        <p:nvPr/>
      </p:nvGrpSpPr>
      <p:grpSpPr>
        <a:xfrm>
          <a:off x="0" y="0"/>
          <a:ext cx="0" cy="0"/>
          <a:chOff x="0" y="0"/>
          <a:chExt cx="0" cy="0"/>
        </a:xfrm>
      </p:grpSpPr>
      <p:pic>
        <p:nvPicPr>
          <p:cNvPr descr="preencoded.png" id="56" name="Google Shape;56;p17"/>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57" name="Google Shape;57;p17"/>
          <p:cNvSpPr/>
          <p:nvPr/>
        </p:nvSpPr>
        <p:spPr>
          <a:xfrm>
            <a:off x="0" y="0"/>
            <a:ext cx="14630400" cy="8229600"/>
          </a:xfrm>
          <a:prstGeom prst="rect">
            <a:avLst/>
          </a:prstGeom>
          <a:solidFill>
            <a:srgbClr val="FFFFFF">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58" name="Shape 58"/>
        <p:cNvGrpSpPr/>
        <p:nvPr/>
      </p:nvGrpSpPr>
      <p:grpSpPr>
        <a:xfrm>
          <a:off x="0" y="0"/>
          <a:ext cx="0" cy="0"/>
          <a:chOff x="0" y="0"/>
          <a:chExt cx="0" cy="0"/>
        </a:xfrm>
      </p:grpSpPr>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2 master">
  <p:cSld name="Slide 2 master">
    <p:bg>
      <p:bgPr>
        <a:solidFill>
          <a:srgbClr val="000000"/>
        </a:solidFill>
      </p:bgPr>
    </p:bg>
    <p:spTree>
      <p:nvGrpSpPr>
        <p:cNvPr id="13" name="Shape 13"/>
        <p:cNvGrpSpPr/>
        <p:nvPr/>
      </p:nvGrpSpPr>
      <p:grpSpPr>
        <a:xfrm>
          <a:off x="0" y="0"/>
          <a:ext cx="0" cy="0"/>
          <a:chOff x="0" y="0"/>
          <a:chExt cx="0" cy="0"/>
        </a:xfrm>
      </p:grpSpPr>
      <p:pic>
        <p:nvPicPr>
          <p:cNvPr descr="preencoded.png" id="14" name="Google Shape;14;p3"/>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15" name="Google Shape;15;p3"/>
          <p:cNvSpPr/>
          <p:nvPr/>
        </p:nvSpPr>
        <p:spPr>
          <a:xfrm>
            <a:off x="0" y="0"/>
            <a:ext cx="14630400" cy="8229600"/>
          </a:xfrm>
          <a:prstGeom prst="rect">
            <a:avLst/>
          </a:prstGeom>
          <a:solidFill>
            <a:srgbClr val="FFFFFF">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3 master">
  <p:cSld name="Slide 3 master">
    <p:bg>
      <p:bgPr>
        <a:solidFill>
          <a:srgbClr val="000000"/>
        </a:solidFill>
      </p:bgPr>
    </p:bg>
    <p:spTree>
      <p:nvGrpSpPr>
        <p:cNvPr id="16" name="Shape 16"/>
        <p:cNvGrpSpPr/>
        <p:nvPr/>
      </p:nvGrpSpPr>
      <p:grpSpPr>
        <a:xfrm>
          <a:off x="0" y="0"/>
          <a:ext cx="0" cy="0"/>
          <a:chOff x="0" y="0"/>
          <a:chExt cx="0" cy="0"/>
        </a:xfrm>
      </p:grpSpPr>
      <p:pic>
        <p:nvPicPr>
          <p:cNvPr descr="preencoded.png" id="17" name="Google Shape;17;p4"/>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18" name="Google Shape;18;p4"/>
          <p:cNvSpPr/>
          <p:nvPr/>
        </p:nvSpPr>
        <p:spPr>
          <a:xfrm>
            <a:off x="0" y="0"/>
            <a:ext cx="14630400" cy="8229600"/>
          </a:xfrm>
          <a:prstGeom prst="rect">
            <a:avLst/>
          </a:prstGeom>
          <a:solidFill>
            <a:srgbClr val="FFFFFF">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4 master">
  <p:cSld name="Slide 4 master">
    <p:bg>
      <p:bgPr>
        <a:solidFill>
          <a:srgbClr val="000000"/>
        </a:solidFill>
      </p:bgPr>
    </p:bg>
    <p:spTree>
      <p:nvGrpSpPr>
        <p:cNvPr id="19" name="Shape 19"/>
        <p:cNvGrpSpPr/>
        <p:nvPr/>
      </p:nvGrpSpPr>
      <p:grpSpPr>
        <a:xfrm>
          <a:off x="0" y="0"/>
          <a:ext cx="0" cy="0"/>
          <a:chOff x="0" y="0"/>
          <a:chExt cx="0" cy="0"/>
        </a:xfrm>
      </p:grpSpPr>
      <p:pic>
        <p:nvPicPr>
          <p:cNvPr descr="preencoded.png" id="20" name="Google Shape;20;p5"/>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21" name="Google Shape;21;p5"/>
          <p:cNvSpPr/>
          <p:nvPr/>
        </p:nvSpPr>
        <p:spPr>
          <a:xfrm>
            <a:off x="0" y="0"/>
            <a:ext cx="14630400" cy="8229600"/>
          </a:xfrm>
          <a:prstGeom prst="rect">
            <a:avLst/>
          </a:prstGeom>
          <a:solidFill>
            <a:srgbClr val="FFFFFF">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5 master">
  <p:cSld name="Slide 5 master">
    <p:bg>
      <p:bgPr>
        <a:solidFill>
          <a:srgbClr val="000000"/>
        </a:solidFill>
      </p:bgPr>
    </p:bg>
    <p:spTree>
      <p:nvGrpSpPr>
        <p:cNvPr id="22" name="Shape 22"/>
        <p:cNvGrpSpPr/>
        <p:nvPr/>
      </p:nvGrpSpPr>
      <p:grpSpPr>
        <a:xfrm>
          <a:off x="0" y="0"/>
          <a:ext cx="0" cy="0"/>
          <a:chOff x="0" y="0"/>
          <a:chExt cx="0" cy="0"/>
        </a:xfrm>
      </p:grpSpPr>
      <p:pic>
        <p:nvPicPr>
          <p:cNvPr descr="preencoded.png" id="23" name="Google Shape;23;p6"/>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24" name="Google Shape;24;p6"/>
          <p:cNvSpPr/>
          <p:nvPr/>
        </p:nvSpPr>
        <p:spPr>
          <a:xfrm>
            <a:off x="0" y="0"/>
            <a:ext cx="14630400" cy="8229600"/>
          </a:xfrm>
          <a:prstGeom prst="rect">
            <a:avLst/>
          </a:prstGeom>
          <a:solidFill>
            <a:srgbClr val="FFFFFF">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6 master">
  <p:cSld name="Slide 6 master">
    <p:bg>
      <p:bgPr>
        <a:solidFill>
          <a:srgbClr val="000000"/>
        </a:solidFill>
      </p:bgPr>
    </p:bg>
    <p:spTree>
      <p:nvGrpSpPr>
        <p:cNvPr id="25" name="Shape 25"/>
        <p:cNvGrpSpPr/>
        <p:nvPr/>
      </p:nvGrpSpPr>
      <p:grpSpPr>
        <a:xfrm>
          <a:off x="0" y="0"/>
          <a:ext cx="0" cy="0"/>
          <a:chOff x="0" y="0"/>
          <a:chExt cx="0" cy="0"/>
        </a:xfrm>
      </p:grpSpPr>
      <p:pic>
        <p:nvPicPr>
          <p:cNvPr descr="preencoded.png" id="26" name="Google Shape;26;p7"/>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27" name="Google Shape;27;p7"/>
          <p:cNvSpPr/>
          <p:nvPr/>
        </p:nvSpPr>
        <p:spPr>
          <a:xfrm>
            <a:off x="0" y="0"/>
            <a:ext cx="14630400" cy="8229600"/>
          </a:xfrm>
          <a:prstGeom prst="rect">
            <a:avLst/>
          </a:prstGeom>
          <a:solidFill>
            <a:srgbClr val="FFFFFF">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7 master">
  <p:cSld name="Slide 7 master">
    <p:bg>
      <p:bgPr>
        <a:solidFill>
          <a:srgbClr val="000000"/>
        </a:solidFill>
      </p:bgPr>
    </p:bg>
    <p:spTree>
      <p:nvGrpSpPr>
        <p:cNvPr id="28" name="Shape 28"/>
        <p:cNvGrpSpPr/>
        <p:nvPr/>
      </p:nvGrpSpPr>
      <p:grpSpPr>
        <a:xfrm>
          <a:off x="0" y="0"/>
          <a:ext cx="0" cy="0"/>
          <a:chOff x="0" y="0"/>
          <a:chExt cx="0" cy="0"/>
        </a:xfrm>
      </p:grpSpPr>
      <p:pic>
        <p:nvPicPr>
          <p:cNvPr descr="preencoded.png" id="29" name="Google Shape;29;p8"/>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30" name="Google Shape;30;p8"/>
          <p:cNvSpPr/>
          <p:nvPr/>
        </p:nvSpPr>
        <p:spPr>
          <a:xfrm>
            <a:off x="0" y="0"/>
            <a:ext cx="14630400" cy="8229600"/>
          </a:xfrm>
          <a:prstGeom prst="rect">
            <a:avLst/>
          </a:prstGeom>
          <a:solidFill>
            <a:srgbClr val="FFFFFF">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8 master">
  <p:cSld name="Slide 8 master">
    <p:bg>
      <p:bgPr>
        <a:solidFill>
          <a:srgbClr val="000000"/>
        </a:solidFill>
      </p:bgPr>
    </p:bg>
    <p:spTree>
      <p:nvGrpSpPr>
        <p:cNvPr id="31" name="Shape 31"/>
        <p:cNvGrpSpPr/>
        <p:nvPr/>
      </p:nvGrpSpPr>
      <p:grpSpPr>
        <a:xfrm>
          <a:off x="0" y="0"/>
          <a:ext cx="0" cy="0"/>
          <a:chOff x="0" y="0"/>
          <a:chExt cx="0" cy="0"/>
        </a:xfrm>
      </p:grpSpPr>
      <p:pic>
        <p:nvPicPr>
          <p:cNvPr descr="preencoded.png" id="32" name="Google Shape;32;p9"/>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33" name="Google Shape;33;p9"/>
          <p:cNvSpPr/>
          <p:nvPr/>
        </p:nvSpPr>
        <p:spPr>
          <a:xfrm>
            <a:off x="0" y="0"/>
            <a:ext cx="14630400" cy="8229600"/>
          </a:xfrm>
          <a:prstGeom prst="rect">
            <a:avLst/>
          </a:prstGeom>
          <a:solidFill>
            <a:srgbClr val="FFFFFF">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lide 9 master">
  <p:cSld name="Slide 9 master">
    <p:bg>
      <p:bgPr>
        <a:solidFill>
          <a:srgbClr val="000000"/>
        </a:solidFill>
      </p:bgPr>
    </p:bg>
    <p:spTree>
      <p:nvGrpSpPr>
        <p:cNvPr id="34" name="Shape 34"/>
        <p:cNvGrpSpPr/>
        <p:nvPr/>
      </p:nvGrpSpPr>
      <p:grpSpPr>
        <a:xfrm>
          <a:off x="0" y="0"/>
          <a:ext cx="0" cy="0"/>
          <a:chOff x="0" y="0"/>
          <a:chExt cx="0" cy="0"/>
        </a:xfrm>
      </p:grpSpPr>
      <p:pic>
        <p:nvPicPr>
          <p:cNvPr descr="preencoded.png" id="35" name="Google Shape;35;p10"/>
          <p:cNvPicPr preferRelativeResize="0"/>
          <p:nvPr/>
        </p:nvPicPr>
        <p:blipFill rotWithShape="1">
          <a:blip r:embed="rId2">
            <a:alphaModFix/>
          </a:blip>
          <a:srcRect b="0" l="0" r="0" t="0"/>
          <a:stretch/>
        </p:blipFill>
        <p:spPr>
          <a:xfrm>
            <a:off x="0" y="0"/>
            <a:ext cx="14630400" cy="8229600"/>
          </a:xfrm>
          <a:prstGeom prst="rect">
            <a:avLst/>
          </a:prstGeom>
          <a:noFill/>
          <a:ln>
            <a:noFill/>
          </a:ln>
        </p:spPr>
      </p:pic>
      <p:sp>
        <p:nvSpPr>
          <p:cNvPr id="36" name="Google Shape;36;p10"/>
          <p:cNvSpPr/>
          <p:nvPr/>
        </p:nvSpPr>
        <p:spPr>
          <a:xfrm>
            <a:off x="0" y="0"/>
            <a:ext cx="14630400" cy="8229600"/>
          </a:xfrm>
          <a:prstGeom prst="rect">
            <a:avLst/>
          </a:prstGeom>
          <a:solidFill>
            <a:srgbClr val="FFFFFF">
              <a:alpha val="94901"/>
            </a:srgbClr>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5" Type="http://schemas.openxmlformats.org/officeDocument/2006/relationships/slideLayout" Target="../slideLayouts/slideLayout5.xml"/><Relationship Id="rId6" Type="http://schemas.openxmlformats.org/officeDocument/2006/relationships/slideLayout" Target="../slideLayouts/slideLayout6.xml"/><Relationship Id="rId18" Type="http://schemas.openxmlformats.org/officeDocument/2006/relationships/theme" Target="../theme/theme2.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 name="Shape 9"/>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8.png"/><Relationship Id="rId4" Type="http://schemas.openxmlformats.org/officeDocument/2006/relationships/image" Target="../media/image1.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10.xml"/><Relationship Id="rId3" Type="http://schemas.openxmlformats.org/officeDocument/2006/relationships/image" Target="../media/image30.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11.xml"/><Relationship Id="rId3" Type="http://schemas.openxmlformats.org/officeDocument/2006/relationships/image" Target="../media/image34.png"/><Relationship Id="rId4" Type="http://schemas.openxmlformats.org/officeDocument/2006/relationships/image" Target="../media/image26.png"/><Relationship Id="rId5" Type="http://schemas.openxmlformats.org/officeDocument/2006/relationships/image" Target="../media/image41.png"/><Relationship Id="rId6" Type="http://schemas.openxmlformats.org/officeDocument/2006/relationships/image" Target="../media/image25.png"/><Relationship Id="rId7" Type="http://schemas.openxmlformats.org/officeDocument/2006/relationships/image" Target="../media/image24.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2.xml"/><Relationship Id="rId3" Type="http://schemas.openxmlformats.org/officeDocument/2006/relationships/image" Target="../media/image27.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4.xml"/><Relationship Id="rId3" Type="http://schemas.openxmlformats.org/officeDocument/2006/relationships/image" Target="../media/image28.png"/><Relationship Id="rId4" Type="http://schemas.openxmlformats.org/officeDocument/2006/relationships/image" Target="../media/image40.png"/><Relationship Id="rId5" Type="http://schemas.openxmlformats.org/officeDocument/2006/relationships/image" Target="../media/image39.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5.xml"/><Relationship Id="rId3" Type="http://schemas.openxmlformats.org/officeDocument/2006/relationships/image" Target="../media/image3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 Id="rId3" Type="http://schemas.openxmlformats.org/officeDocument/2006/relationships/image" Target="../media/image42.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5.xml"/><Relationship Id="rId3" Type="http://schemas.openxmlformats.org/officeDocument/2006/relationships/image" Target="../media/image16.png"/><Relationship Id="rId4" Type="http://schemas.openxmlformats.org/officeDocument/2006/relationships/image" Target="../media/image38.png"/><Relationship Id="rId5" Type="http://schemas.openxmlformats.org/officeDocument/2006/relationships/image" Target="../media/image29.png"/><Relationship Id="rId6" Type="http://schemas.openxmlformats.org/officeDocument/2006/relationships/image" Target="../media/image21.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 Id="rId2" Type="http://schemas.openxmlformats.org/officeDocument/2006/relationships/notesSlide" Target="../notesSlides/notesSlide7.xml"/><Relationship Id="rId3" Type="http://schemas.openxmlformats.org/officeDocument/2006/relationships/image" Target="../media/image23.png"/><Relationship Id="rId4" Type="http://schemas.openxmlformats.org/officeDocument/2006/relationships/image" Target="../media/image22.png"/><Relationship Id="rId5" Type="http://schemas.openxmlformats.org/officeDocument/2006/relationships/image" Target="../media/image36.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8.xml"/><Relationship Id="rId3" Type="http://schemas.openxmlformats.org/officeDocument/2006/relationships/image" Target="../media/image32.png"/><Relationship Id="rId4" Type="http://schemas.openxmlformats.org/officeDocument/2006/relationships/image" Target="../media/image33.png"/><Relationship Id="rId5" Type="http://schemas.openxmlformats.org/officeDocument/2006/relationships/image" Target="../media/image43.png"/><Relationship Id="rId6" Type="http://schemas.openxmlformats.org/officeDocument/2006/relationships/image" Target="../media/image3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9.xml"/><Relationship Id="rId3" Type="http://schemas.openxmlformats.org/officeDocument/2006/relationships/image" Target="../media/image31.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 name="Shape 63"/>
        <p:cNvGrpSpPr/>
        <p:nvPr/>
      </p:nvGrpSpPr>
      <p:grpSpPr>
        <a:xfrm>
          <a:off x="0" y="0"/>
          <a:ext cx="0" cy="0"/>
          <a:chOff x="0" y="0"/>
          <a:chExt cx="0" cy="0"/>
        </a:xfrm>
      </p:grpSpPr>
      <p:pic>
        <p:nvPicPr>
          <p:cNvPr descr="preencoded.png" id="64" name="Google Shape;64;p19"/>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65" name="Google Shape;65;p19"/>
          <p:cNvSpPr/>
          <p:nvPr/>
        </p:nvSpPr>
        <p:spPr>
          <a:xfrm>
            <a:off x="793790" y="2330053"/>
            <a:ext cx="7556421" cy="1488519"/>
          </a:xfrm>
          <a:prstGeom prst="rect">
            <a:avLst/>
          </a:prstGeom>
          <a:noFill/>
          <a:ln>
            <a:noFill/>
          </a:ln>
        </p:spPr>
        <p:txBody>
          <a:bodyPr anchorCtr="0" anchor="t" bIns="0" lIns="0" spcFirstLastPara="1" rIns="0" wrap="square" tIns="0">
            <a:noAutofit/>
          </a:bodyPr>
          <a:lstStyle/>
          <a:p>
            <a:pPr indent="0" lvl="0" marL="0" marR="0" rtl="0" algn="l">
              <a:lnSpc>
                <a:spcPct val="125806"/>
              </a:lnSpc>
              <a:spcBef>
                <a:spcPts val="0"/>
              </a:spcBef>
              <a:spcAft>
                <a:spcPts val="0"/>
              </a:spcAft>
              <a:buClr>
                <a:srgbClr val="000000"/>
              </a:buClr>
              <a:buSzPts val="4650"/>
              <a:buFont typeface="Petrona"/>
              <a:buNone/>
            </a:pPr>
            <a:r>
              <a:rPr b="1" i="0" lang="en-US" sz="4650" u="none" cap="none" strike="noStrike">
                <a:solidFill>
                  <a:srgbClr val="000000"/>
                </a:solidFill>
                <a:latin typeface="Petrona"/>
                <a:ea typeface="Petrona"/>
                <a:cs typeface="Petrona"/>
                <a:sym typeface="Petrona"/>
              </a:rPr>
              <a:t>IT Network, Internet and Intranet Security</a:t>
            </a:r>
            <a:endParaRPr b="0" i="0" sz="4650" u="none" cap="none" strike="noStrike"/>
          </a:p>
        </p:txBody>
      </p:sp>
      <p:sp>
        <p:nvSpPr>
          <p:cNvPr id="66" name="Google Shape;66;p19"/>
          <p:cNvSpPr/>
          <p:nvPr/>
        </p:nvSpPr>
        <p:spPr>
          <a:xfrm>
            <a:off x="793790" y="4158734"/>
            <a:ext cx="7556421" cy="1088708"/>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This presentation will explore the importance of network security and delve into various aspects of protecting IT networks, the internet, and intranets from cyber threats.</a:t>
            </a:r>
            <a:endParaRPr b="0" i="0" sz="1750" u="none" cap="none" strike="noStrike"/>
          </a:p>
        </p:txBody>
      </p:sp>
      <p:sp>
        <p:nvSpPr>
          <p:cNvPr id="67" name="Google Shape;67;p19"/>
          <p:cNvSpPr/>
          <p:nvPr/>
        </p:nvSpPr>
        <p:spPr>
          <a:xfrm>
            <a:off x="793790" y="5519499"/>
            <a:ext cx="362903" cy="362903"/>
          </a:xfrm>
          <a:prstGeom prst="roundRect">
            <a:avLst>
              <a:gd fmla="val 25194296" name="adj"/>
            </a:avLst>
          </a:prstGeom>
          <a:noFill/>
          <a:ln cap="flat" cmpd="sng" w="9525">
            <a:solidFill>
              <a:srgbClr val="FFFFFF"/>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68" name="Google Shape;68;p19"/>
          <p:cNvPicPr preferRelativeResize="0"/>
          <p:nvPr/>
        </p:nvPicPr>
        <p:blipFill rotWithShape="1">
          <a:blip r:embed="rId4">
            <a:alphaModFix/>
          </a:blip>
          <a:srcRect b="0" l="0" r="0" t="0"/>
          <a:stretch/>
        </p:blipFill>
        <p:spPr>
          <a:xfrm>
            <a:off x="801410" y="5527119"/>
            <a:ext cx="347663" cy="347663"/>
          </a:xfrm>
          <a:prstGeom prst="rect">
            <a:avLst/>
          </a:prstGeom>
          <a:noFill/>
          <a:ln>
            <a:noFill/>
          </a:ln>
        </p:spPr>
      </p:pic>
      <p:sp>
        <p:nvSpPr>
          <p:cNvPr id="69" name="Google Shape;69;p19"/>
          <p:cNvSpPr/>
          <p:nvPr/>
        </p:nvSpPr>
        <p:spPr>
          <a:xfrm>
            <a:off x="1270040" y="5502593"/>
            <a:ext cx="3014186" cy="396835"/>
          </a:xfrm>
          <a:prstGeom prst="rect">
            <a:avLst/>
          </a:prstGeom>
          <a:noFill/>
          <a:ln>
            <a:noFill/>
          </a:ln>
        </p:spPr>
        <p:txBody>
          <a:bodyPr anchorCtr="0" anchor="t" bIns="0" lIns="0" spcFirstLastPara="1" rIns="0" wrap="square" tIns="0">
            <a:noAutofit/>
          </a:bodyPr>
          <a:lstStyle/>
          <a:p>
            <a:pPr indent="0" lvl="0" marL="0" marR="0" rtl="0" algn="l">
              <a:lnSpc>
                <a:spcPct val="140909"/>
              </a:lnSpc>
              <a:spcBef>
                <a:spcPts val="0"/>
              </a:spcBef>
              <a:spcAft>
                <a:spcPts val="0"/>
              </a:spcAft>
              <a:buClr>
                <a:srgbClr val="272525"/>
              </a:buClr>
              <a:buSzPts val="2200"/>
              <a:buFont typeface="Inter"/>
              <a:buNone/>
            </a:pPr>
            <a:r>
              <a:rPr b="1" i="0" lang="en-US" sz="2200" u="none" cap="none" strike="noStrike">
                <a:solidFill>
                  <a:srgbClr val="272525"/>
                </a:solidFill>
                <a:latin typeface="Inter"/>
                <a:ea typeface="Inter"/>
                <a:cs typeface="Inter"/>
                <a:sym typeface="Inter"/>
              </a:rPr>
              <a:t>by sridhar nallamothu</a:t>
            </a:r>
            <a:endParaRPr b="0" i="0" sz="2200" u="none" cap="none" strike="noStrike"/>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1" name="Shape 211"/>
        <p:cNvGrpSpPr/>
        <p:nvPr/>
      </p:nvGrpSpPr>
      <p:grpSpPr>
        <a:xfrm>
          <a:off x="0" y="0"/>
          <a:ext cx="0" cy="0"/>
          <a:chOff x="0" y="0"/>
          <a:chExt cx="0" cy="0"/>
        </a:xfrm>
      </p:grpSpPr>
      <p:pic>
        <p:nvPicPr>
          <p:cNvPr descr="preencoded.png" id="212" name="Google Shape;212;p28"/>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213" name="Google Shape;213;p28"/>
          <p:cNvSpPr/>
          <p:nvPr/>
        </p:nvSpPr>
        <p:spPr>
          <a:xfrm>
            <a:off x="717113" y="657939"/>
            <a:ext cx="7709773" cy="2017038"/>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4200"/>
              <a:buFont typeface="Petrona"/>
              <a:buNone/>
            </a:pPr>
            <a:r>
              <a:rPr b="1" i="0" lang="en-US" sz="4200" u="none" cap="none" strike="noStrike">
                <a:solidFill>
                  <a:srgbClr val="000000"/>
                </a:solidFill>
                <a:latin typeface="Petrona"/>
                <a:ea typeface="Petrona"/>
                <a:cs typeface="Petrona"/>
                <a:sym typeface="Petrona"/>
              </a:rPr>
              <a:t>Network Monitoring &amp; Security Information Event Management (SIEM)</a:t>
            </a:r>
            <a:endParaRPr b="0" i="0" sz="4200" u="none" cap="none" strike="noStrike"/>
          </a:p>
        </p:txBody>
      </p:sp>
      <p:sp>
        <p:nvSpPr>
          <p:cNvPr id="214" name="Google Shape;214;p28"/>
          <p:cNvSpPr/>
          <p:nvPr/>
        </p:nvSpPr>
        <p:spPr>
          <a:xfrm>
            <a:off x="1012984" y="2982277"/>
            <a:ext cx="22860" cy="4589264"/>
          </a:xfrm>
          <a:prstGeom prst="roundRect">
            <a:avLst>
              <a:gd fmla="val 376489" name="adj"/>
            </a:avLst>
          </a:prstGeom>
          <a:solidFill>
            <a:srgbClr val="B2D4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5" name="Google Shape;215;p28"/>
          <p:cNvSpPr/>
          <p:nvPr/>
        </p:nvSpPr>
        <p:spPr>
          <a:xfrm>
            <a:off x="1232059" y="3431857"/>
            <a:ext cx="717113" cy="22860"/>
          </a:xfrm>
          <a:prstGeom prst="roundRect">
            <a:avLst>
              <a:gd fmla="val 376489" name="adj"/>
            </a:avLst>
          </a:prstGeom>
          <a:solidFill>
            <a:srgbClr val="B2D4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6" name="Google Shape;216;p28"/>
          <p:cNvSpPr/>
          <p:nvPr/>
        </p:nvSpPr>
        <p:spPr>
          <a:xfrm>
            <a:off x="793909" y="3212783"/>
            <a:ext cx="461010" cy="461010"/>
          </a:xfrm>
          <a:prstGeom prst="roundRect">
            <a:avLst>
              <a:gd fmla="val 18669"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17" name="Google Shape;217;p28"/>
          <p:cNvSpPr/>
          <p:nvPr/>
        </p:nvSpPr>
        <p:spPr>
          <a:xfrm>
            <a:off x="955358" y="3281839"/>
            <a:ext cx="138113" cy="322778"/>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2500"/>
              <a:buFont typeface="Petrona"/>
              <a:buNone/>
            </a:pPr>
            <a:r>
              <a:rPr b="1" i="0" lang="en-US" sz="2500" u="none" cap="none" strike="noStrike">
                <a:solidFill>
                  <a:srgbClr val="272525"/>
                </a:solidFill>
                <a:latin typeface="Petrona"/>
                <a:ea typeface="Petrona"/>
                <a:cs typeface="Petrona"/>
                <a:sym typeface="Petrona"/>
              </a:rPr>
              <a:t>1</a:t>
            </a:r>
            <a:endParaRPr b="0" i="0" sz="2500" u="none" cap="none" strike="noStrike"/>
          </a:p>
        </p:txBody>
      </p:sp>
      <p:sp>
        <p:nvSpPr>
          <p:cNvPr id="218" name="Google Shape;218;p28"/>
          <p:cNvSpPr/>
          <p:nvPr/>
        </p:nvSpPr>
        <p:spPr>
          <a:xfrm>
            <a:off x="2151459" y="3187184"/>
            <a:ext cx="6275427" cy="983337"/>
          </a:xfrm>
          <a:prstGeom prst="rect">
            <a:avLst/>
          </a:prstGeom>
          <a:noFill/>
          <a:ln>
            <a:noFill/>
          </a:ln>
        </p:spPr>
        <p:txBody>
          <a:bodyPr anchorCtr="0" anchor="t" bIns="0" lIns="0" spcFirstLastPara="1" rIns="0" wrap="square" tIns="0">
            <a:noAutofit/>
          </a:bodyPr>
          <a:lstStyle/>
          <a:p>
            <a:pPr indent="0" lvl="0" marL="0" marR="0" rtl="0" algn="l">
              <a:lnSpc>
                <a:spcPct val="159375"/>
              </a:lnSpc>
              <a:spcBef>
                <a:spcPts val="0"/>
              </a:spcBef>
              <a:spcAft>
                <a:spcPts val="0"/>
              </a:spcAft>
              <a:buClr>
                <a:srgbClr val="272525"/>
              </a:buClr>
              <a:buSzPts val="1600"/>
              <a:buFont typeface="Inter"/>
              <a:buNone/>
            </a:pPr>
            <a:r>
              <a:rPr b="0" i="0" lang="en-US" sz="1600" u="none" cap="none" strike="noStrike">
                <a:solidFill>
                  <a:srgbClr val="272525"/>
                </a:solidFill>
                <a:latin typeface="Inter"/>
                <a:ea typeface="Inter"/>
                <a:cs typeface="Inter"/>
                <a:sym typeface="Inter"/>
              </a:rPr>
              <a:t>Real-time monitoring provides visibility into network traffic, allowing security teams to detect anomalies and potential threats as they occur.</a:t>
            </a:r>
            <a:endParaRPr b="0" i="0" sz="1600" u="none" cap="none" strike="noStrike"/>
          </a:p>
        </p:txBody>
      </p:sp>
      <p:sp>
        <p:nvSpPr>
          <p:cNvPr id="219" name="Google Shape;219;p28"/>
          <p:cNvSpPr/>
          <p:nvPr/>
        </p:nvSpPr>
        <p:spPr>
          <a:xfrm>
            <a:off x="1232059" y="5029914"/>
            <a:ext cx="717113" cy="22860"/>
          </a:xfrm>
          <a:prstGeom prst="roundRect">
            <a:avLst>
              <a:gd fmla="val 376489" name="adj"/>
            </a:avLst>
          </a:prstGeom>
          <a:solidFill>
            <a:srgbClr val="B2D4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0" name="Google Shape;220;p28"/>
          <p:cNvSpPr/>
          <p:nvPr/>
        </p:nvSpPr>
        <p:spPr>
          <a:xfrm>
            <a:off x="793909" y="4810839"/>
            <a:ext cx="461010" cy="461010"/>
          </a:xfrm>
          <a:prstGeom prst="roundRect">
            <a:avLst>
              <a:gd fmla="val 18669"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1" name="Google Shape;221;p28"/>
          <p:cNvSpPr/>
          <p:nvPr/>
        </p:nvSpPr>
        <p:spPr>
          <a:xfrm>
            <a:off x="932855" y="4879896"/>
            <a:ext cx="182999" cy="322778"/>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2500"/>
              <a:buFont typeface="Petrona"/>
              <a:buNone/>
            </a:pPr>
            <a:r>
              <a:rPr b="1" i="0" lang="en-US" sz="2500" u="none" cap="none" strike="noStrike">
                <a:solidFill>
                  <a:srgbClr val="272525"/>
                </a:solidFill>
                <a:latin typeface="Petrona"/>
                <a:ea typeface="Petrona"/>
                <a:cs typeface="Petrona"/>
                <a:sym typeface="Petrona"/>
              </a:rPr>
              <a:t>2</a:t>
            </a:r>
            <a:endParaRPr b="0" i="0" sz="2500" u="none" cap="none" strike="noStrike"/>
          </a:p>
        </p:txBody>
      </p:sp>
      <p:sp>
        <p:nvSpPr>
          <p:cNvPr id="222" name="Google Shape;222;p28"/>
          <p:cNvSpPr/>
          <p:nvPr/>
        </p:nvSpPr>
        <p:spPr>
          <a:xfrm>
            <a:off x="2151459" y="4785241"/>
            <a:ext cx="6275427" cy="983337"/>
          </a:xfrm>
          <a:prstGeom prst="rect">
            <a:avLst/>
          </a:prstGeom>
          <a:noFill/>
          <a:ln>
            <a:noFill/>
          </a:ln>
        </p:spPr>
        <p:txBody>
          <a:bodyPr anchorCtr="0" anchor="t" bIns="0" lIns="0" spcFirstLastPara="1" rIns="0" wrap="square" tIns="0">
            <a:noAutofit/>
          </a:bodyPr>
          <a:lstStyle/>
          <a:p>
            <a:pPr indent="0" lvl="0" marL="0" marR="0" rtl="0" algn="l">
              <a:lnSpc>
                <a:spcPct val="159375"/>
              </a:lnSpc>
              <a:spcBef>
                <a:spcPts val="0"/>
              </a:spcBef>
              <a:spcAft>
                <a:spcPts val="0"/>
              </a:spcAft>
              <a:buClr>
                <a:srgbClr val="272525"/>
              </a:buClr>
              <a:buSzPts val="1600"/>
              <a:buFont typeface="Inter"/>
              <a:buNone/>
            </a:pPr>
            <a:r>
              <a:rPr b="0" i="0" lang="en-US" sz="1600" u="none" cap="none" strike="noStrike">
                <a:solidFill>
                  <a:srgbClr val="272525"/>
                </a:solidFill>
                <a:latin typeface="Inter"/>
                <a:ea typeface="Inter"/>
                <a:cs typeface="Inter"/>
                <a:sym typeface="Inter"/>
              </a:rPr>
              <a:t>SIEM tools collect security logs from various sources, providing a central platform for analyzing events, identifying security incidents, and correlating data for threat investigation.</a:t>
            </a:r>
            <a:endParaRPr b="0" i="0" sz="1600" u="none" cap="none" strike="noStrike"/>
          </a:p>
        </p:txBody>
      </p:sp>
      <p:sp>
        <p:nvSpPr>
          <p:cNvPr id="223" name="Google Shape;223;p28"/>
          <p:cNvSpPr/>
          <p:nvPr/>
        </p:nvSpPr>
        <p:spPr>
          <a:xfrm>
            <a:off x="1232059" y="6627971"/>
            <a:ext cx="717113" cy="22860"/>
          </a:xfrm>
          <a:prstGeom prst="roundRect">
            <a:avLst>
              <a:gd fmla="val 376489" name="adj"/>
            </a:avLst>
          </a:prstGeom>
          <a:solidFill>
            <a:srgbClr val="B2D4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4" name="Google Shape;224;p28"/>
          <p:cNvSpPr/>
          <p:nvPr/>
        </p:nvSpPr>
        <p:spPr>
          <a:xfrm>
            <a:off x="793909" y="6408896"/>
            <a:ext cx="461010" cy="461010"/>
          </a:xfrm>
          <a:prstGeom prst="roundRect">
            <a:avLst>
              <a:gd fmla="val 18669"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25" name="Google Shape;225;p28"/>
          <p:cNvSpPr/>
          <p:nvPr/>
        </p:nvSpPr>
        <p:spPr>
          <a:xfrm>
            <a:off x="933093" y="6477952"/>
            <a:ext cx="182642" cy="322778"/>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2500"/>
              <a:buFont typeface="Petrona"/>
              <a:buNone/>
            </a:pPr>
            <a:r>
              <a:rPr b="1" i="0" lang="en-US" sz="2500" u="none" cap="none" strike="noStrike">
                <a:solidFill>
                  <a:srgbClr val="272525"/>
                </a:solidFill>
                <a:latin typeface="Petrona"/>
                <a:ea typeface="Petrona"/>
                <a:cs typeface="Petrona"/>
                <a:sym typeface="Petrona"/>
              </a:rPr>
              <a:t>3</a:t>
            </a:r>
            <a:endParaRPr b="0" i="0" sz="2500" u="none" cap="none" strike="noStrike"/>
          </a:p>
        </p:txBody>
      </p:sp>
      <p:sp>
        <p:nvSpPr>
          <p:cNvPr id="226" name="Google Shape;226;p28"/>
          <p:cNvSpPr/>
          <p:nvPr/>
        </p:nvSpPr>
        <p:spPr>
          <a:xfrm>
            <a:off x="2151459" y="6383298"/>
            <a:ext cx="6275427" cy="983337"/>
          </a:xfrm>
          <a:prstGeom prst="rect">
            <a:avLst/>
          </a:prstGeom>
          <a:noFill/>
          <a:ln>
            <a:noFill/>
          </a:ln>
        </p:spPr>
        <p:txBody>
          <a:bodyPr anchorCtr="0" anchor="t" bIns="0" lIns="0" spcFirstLastPara="1" rIns="0" wrap="square" tIns="0">
            <a:noAutofit/>
          </a:bodyPr>
          <a:lstStyle/>
          <a:p>
            <a:pPr indent="0" lvl="0" marL="0" marR="0" rtl="0" algn="l">
              <a:lnSpc>
                <a:spcPct val="159375"/>
              </a:lnSpc>
              <a:spcBef>
                <a:spcPts val="0"/>
              </a:spcBef>
              <a:spcAft>
                <a:spcPts val="0"/>
              </a:spcAft>
              <a:buClr>
                <a:srgbClr val="272525"/>
              </a:buClr>
              <a:buSzPts val="1600"/>
              <a:buFont typeface="Inter"/>
              <a:buNone/>
            </a:pPr>
            <a:r>
              <a:rPr b="0" i="0" lang="en-US" sz="1600" u="none" cap="none" strike="noStrike">
                <a:solidFill>
                  <a:srgbClr val="272525"/>
                </a:solidFill>
                <a:latin typeface="Inter"/>
                <a:ea typeface="Inter"/>
                <a:cs typeface="Inter"/>
                <a:sym typeface="Inter"/>
              </a:rPr>
              <a:t>Automated incident response systems use AI and machine learning to detect and respond to threats in real time, reducing manual intervention and improving efficiency.</a:t>
            </a:r>
            <a:endParaRPr b="0" i="0" sz="1600" u="none" cap="none" strike="noStrike"/>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1" name="Shape 231"/>
        <p:cNvGrpSpPr/>
        <p:nvPr/>
      </p:nvGrpSpPr>
      <p:grpSpPr>
        <a:xfrm>
          <a:off x="0" y="0"/>
          <a:ext cx="0" cy="0"/>
          <a:chOff x="0" y="0"/>
          <a:chExt cx="0" cy="0"/>
        </a:xfrm>
      </p:grpSpPr>
      <p:sp>
        <p:nvSpPr>
          <p:cNvPr id="232" name="Google Shape;232;p29"/>
          <p:cNvSpPr/>
          <p:nvPr/>
        </p:nvSpPr>
        <p:spPr>
          <a:xfrm>
            <a:off x="548878" y="431244"/>
            <a:ext cx="7643455" cy="514588"/>
          </a:xfrm>
          <a:prstGeom prst="rect">
            <a:avLst/>
          </a:prstGeom>
          <a:noFill/>
          <a:ln>
            <a:noFill/>
          </a:ln>
        </p:spPr>
        <p:txBody>
          <a:bodyPr anchorCtr="0" anchor="t" bIns="0" lIns="0" spcFirstLastPara="1" rIns="0" wrap="square" tIns="0">
            <a:noAutofit/>
          </a:bodyPr>
          <a:lstStyle/>
          <a:p>
            <a:pPr indent="0" lvl="0" marL="0" marR="0" rtl="0" algn="l">
              <a:lnSpc>
                <a:spcPct val="126562"/>
              </a:lnSpc>
              <a:spcBef>
                <a:spcPts val="0"/>
              </a:spcBef>
              <a:spcAft>
                <a:spcPts val="0"/>
              </a:spcAft>
              <a:buClr>
                <a:srgbClr val="000000"/>
              </a:buClr>
              <a:buSzPts val="3200"/>
              <a:buFont typeface="Petrona"/>
              <a:buNone/>
            </a:pPr>
            <a:r>
              <a:rPr b="1" i="0" lang="en-US" sz="3200" u="none" cap="none" strike="noStrike">
                <a:solidFill>
                  <a:srgbClr val="000000"/>
                </a:solidFill>
                <a:latin typeface="Petrona"/>
                <a:ea typeface="Petrona"/>
                <a:cs typeface="Petrona"/>
                <a:sym typeface="Petrona"/>
              </a:rPr>
              <a:t>Incident Response for Network Breaches</a:t>
            </a:r>
            <a:endParaRPr b="0" i="0" sz="3200" u="none" cap="none" strike="noStrike"/>
          </a:p>
        </p:txBody>
      </p:sp>
      <p:pic>
        <p:nvPicPr>
          <p:cNvPr descr="preencoded.png" id="233" name="Google Shape;233;p29"/>
          <p:cNvPicPr preferRelativeResize="0"/>
          <p:nvPr/>
        </p:nvPicPr>
        <p:blipFill rotWithShape="1">
          <a:blip r:embed="rId3">
            <a:alphaModFix/>
          </a:blip>
          <a:srcRect b="0" l="0" r="0" t="0"/>
          <a:stretch/>
        </p:blipFill>
        <p:spPr>
          <a:xfrm>
            <a:off x="548878" y="1259443"/>
            <a:ext cx="2217063" cy="1370171"/>
          </a:xfrm>
          <a:prstGeom prst="rect">
            <a:avLst/>
          </a:prstGeom>
          <a:noFill/>
          <a:ln>
            <a:noFill/>
          </a:ln>
        </p:spPr>
      </p:pic>
      <p:sp>
        <p:nvSpPr>
          <p:cNvPr id="234" name="Google Shape;234;p29"/>
          <p:cNvSpPr/>
          <p:nvPr/>
        </p:nvSpPr>
        <p:spPr>
          <a:xfrm>
            <a:off x="548878" y="2825591"/>
            <a:ext cx="2058353" cy="257294"/>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1600"/>
              <a:buFont typeface="Petrona"/>
              <a:buNone/>
            </a:pPr>
            <a:r>
              <a:rPr b="1" i="0" lang="en-US" sz="1600" u="none" cap="none" strike="noStrike">
                <a:solidFill>
                  <a:srgbClr val="272525"/>
                </a:solidFill>
                <a:latin typeface="Petrona"/>
                <a:ea typeface="Petrona"/>
                <a:cs typeface="Petrona"/>
                <a:sym typeface="Petrona"/>
              </a:rPr>
              <a:t>Identify</a:t>
            </a:r>
            <a:endParaRPr b="0" i="0" sz="1600" u="none" cap="none" strike="noStrike"/>
          </a:p>
        </p:txBody>
      </p:sp>
      <p:sp>
        <p:nvSpPr>
          <p:cNvPr id="235" name="Google Shape;235;p29"/>
          <p:cNvSpPr/>
          <p:nvPr/>
        </p:nvSpPr>
        <p:spPr>
          <a:xfrm>
            <a:off x="548878" y="3176945"/>
            <a:ext cx="3206710" cy="1003459"/>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272525"/>
              </a:buClr>
              <a:buSzPts val="1200"/>
              <a:buFont typeface="Inter"/>
              <a:buNone/>
            </a:pPr>
            <a:r>
              <a:rPr b="0" i="0" lang="en-US" sz="1200" u="none" cap="none" strike="noStrike">
                <a:solidFill>
                  <a:srgbClr val="272525"/>
                </a:solidFill>
                <a:latin typeface="Inter"/>
                <a:ea typeface="Inter"/>
                <a:cs typeface="Inter"/>
                <a:sym typeface="Inter"/>
              </a:rPr>
              <a:t>The first step is to detect abnormal activity, such as unexpected traffic patterns, unauthorized access attempts, or unusual data transfers.</a:t>
            </a:r>
            <a:endParaRPr b="0" i="0" sz="1200" u="none" cap="none" strike="noStrike"/>
          </a:p>
        </p:txBody>
      </p:sp>
      <p:pic>
        <p:nvPicPr>
          <p:cNvPr descr="preencoded.png" id="236" name="Google Shape;236;p29"/>
          <p:cNvPicPr preferRelativeResize="0"/>
          <p:nvPr/>
        </p:nvPicPr>
        <p:blipFill rotWithShape="1">
          <a:blip r:embed="rId4">
            <a:alphaModFix/>
          </a:blip>
          <a:srcRect b="0" l="0" r="0" t="0"/>
          <a:stretch/>
        </p:blipFill>
        <p:spPr>
          <a:xfrm>
            <a:off x="3990737" y="1259443"/>
            <a:ext cx="2217182" cy="1370290"/>
          </a:xfrm>
          <a:prstGeom prst="rect">
            <a:avLst/>
          </a:prstGeom>
          <a:noFill/>
          <a:ln>
            <a:noFill/>
          </a:ln>
        </p:spPr>
      </p:pic>
      <p:sp>
        <p:nvSpPr>
          <p:cNvPr id="237" name="Google Shape;237;p29"/>
          <p:cNvSpPr/>
          <p:nvPr/>
        </p:nvSpPr>
        <p:spPr>
          <a:xfrm>
            <a:off x="3990737" y="2825710"/>
            <a:ext cx="2058353" cy="257294"/>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1600"/>
              <a:buFont typeface="Petrona"/>
              <a:buNone/>
            </a:pPr>
            <a:r>
              <a:rPr b="1" i="0" lang="en-US" sz="1600" u="none" cap="none" strike="noStrike">
                <a:solidFill>
                  <a:srgbClr val="272525"/>
                </a:solidFill>
                <a:latin typeface="Petrona"/>
                <a:ea typeface="Petrona"/>
                <a:cs typeface="Petrona"/>
                <a:sym typeface="Petrona"/>
              </a:rPr>
              <a:t>Contain</a:t>
            </a:r>
            <a:endParaRPr b="0" i="0" sz="1600" u="none" cap="none" strike="noStrike"/>
          </a:p>
        </p:txBody>
      </p:sp>
      <p:sp>
        <p:nvSpPr>
          <p:cNvPr id="238" name="Google Shape;238;p29"/>
          <p:cNvSpPr/>
          <p:nvPr/>
        </p:nvSpPr>
        <p:spPr>
          <a:xfrm>
            <a:off x="3990737" y="3177064"/>
            <a:ext cx="3206829" cy="1254323"/>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272525"/>
              </a:buClr>
              <a:buSzPts val="1200"/>
              <a:buFont typeface="Inter"/>
              <a:buNone/>
            </a:pPr>
            <a:r>
              <a:rPr b="0" i="0" lang="en-US" sz="1200" u="none" cap="none" strike="noStrike">
                <a:solidFill>
                  <a:srgbClr val="272525"/>
                </a:solidFill>
                <a:latin typeface="Inter"/>
                <a:ea typeface="Inter"/>
                <a:cs typeface="Inter"/>
                <a:sym typeface="Inter"/>
              </a:rPr>
              <a:t>Isolate affected systems to prevent further damage and minimize the spread of malware or threats. This might involve disconnecting devices or shutting down services.</a:t>
            </a:r>
            <a:endParaRPr b="0" i="0" sz="1200" u="none" cap="none" strike="noStrike"/>
          </a:p>
        </p:txBody>
      </p:sp>
      <p:pic>
        <p:nvPicPr>
          <p:cNvPr descr="preencoded.png" id="239" name="Google Shape;239;p29"/>
          <p:cNvPicPr preferRelativeResize="0"/>
          <p:nvPr/>
        </p:nvPicPr>
        <p:blipFill rotWithShape="1">
          <a:blip r:embed="rId5">
            <a:alphaModFix/>
          </a:blip>
          <a:srcRect b="0" l="0" r="0" t="0"/>
          <a:stretch/>
        </p:blipFill>
        <p:spPr>
          <a:xfrm>
            <a:off x="7432715" y="1259443"/>
            <a:ext cx="2217182" cy="1370290"/>
          </a:xfrm>
          <a:prstGeom prst="rect">
            <a:avLst/>
          </a:prstGeom>
          <a:noFill/>
          <a:ln>
            <a:noFill/>
          </a:ln>
        </p:spPr>
      </p:pic>
      <p:sp>
        <p:nvSpPr>
          <p:cNvPr id="240" name="Google Shape;240;p29"/>
          <p:cNvSpPr/>
          <p:nvPr/>
        </p:nvSpPr>
        <p:spPr>
          <a:xfrm>
            <a:off x="7432715" y="2825710"/>
            <a:ext cx="2058353" cy="257294"/>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1600"/>
              <a:buFont typeface="Petrona"/>
              <a:buNone/>
            </a:pPr>
            <a:r>
              <a:rPr b="1" i="0" lang="en-US" sz="1600" u="none" cap="none" strike="noStrike">
                <a:solidFill>
                  <a:srgbClr val="272525"/>
                </a:solidFill>
                <a:latin typeface="Petrona"/>
                <a:ea typeface="Petrona"/>
                <a:cs typeface="Petrona"/>
                <a:sym typeface="Petrona"/>
              </a:rPr>
              <a:t>Eradicate</a:t>
            </a:r>
            <a:endParaRPr b="0" i="0" sz="1600" u="none" cap="none" strike="noStrike"/>
          </a:p>
        </p:txBody>
      </p:sp>
      <p:sp>
        <p:nvSpPr>
          <p:cNvPr id="241" name="Google Shape;241;p29"/>
          <p:cNvSpPr/>
          <p:nvPr/>
        </p:nvSpPr>
        <p:spPr>
          <a:xfrm>
            <a:off x="7432715" y="3177064"/>
            <a:ext cx="3206829" cy="1003459"/>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272525"/>
              </a:buClr>
              <a:buSzPts val="1200"/>
              <a:buFont typeface="Inter"/>
              <a:buNone/>
            </a:pPr>
            <a:r>
              <a:rPr b="0" i="0" lang="en-US" sz="1200" u="none" cap="none" strike="noStrike">
                <a:solidFill>
                  <a:srgbClr val="272525"/>
                </a:solidFill>
                <a:latin typeface="Inter"/>
                <a:ea typeface="Inter"/>
                <a:cs typeface="Inter"/>
                <a:sym typeface="Inter"/>
              </a:rPr>
              <a:t>Remove malware or threats from compromised systems using antivirus software, malware removal tools, or other security measures.</a:t>
            </a:r>
            <a:endParaRPr b="0" i="0" sz="1200" u="none" cap="none" strike="noStrike"/>
          </a:p>
        </p:txBody>
      </p:sp>
      <p:pic>
        <p:nvPicPr>
          <p:cNvPr descr="preencoded.png" id="242" name="Google Shape;242;p29"/>
          <p:cNvPicPr preferRelativeResize="0"/>
          <p:nvPr/>
        </p:nvPicPr>
        <p:blipFill rotWithShape="1">
          <a:blip r:embed="rId6">
            <a:alphaModFix/>
          </a:blip>
          <a:srcRect b="0" l="0" r="0" t="0"/>
          <a:stretch/>
        </p:blipFill>
        <p:spPr>
          <a:xfrm>
            <a:off x="10874693" y="1259443"/>
            <a:ext cx="2217182" cy="1370290"/>
          </a:xfrm>
          <a:prstGeom prst="rect">
            <a:avLst/>
          </a:prstGeom>
          <a:noFill/>
          <a:ln>
            <a:noFill/>
          </a:ln>
        </p:spPr>
      </p:pic>
      <p:sp>
        <p:nvSpPr>
          <p:cNvPr id="243" name="Google Shape;243;p29"/>
          <p:cNvSpPr/>
          <p:nvPr/>
        </p:nvSpPr>
        <p:spPr>
          <a:xfrm>
            <a:off x="10874693" y="2825710"/>
            <a:ext cx="2058353" cy="257294"/>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1600"/>
              <a:buFont typeface="Petrona"/>
              <a:buNone/>
            </a:pPr>
            <a:r>
              <a:rPr b="1" i="0" lang="en-US" sz="1600" u="none" cap="none" strike="noStrike">
                <a:solidFill>
                  <a:srgbClr val="272525"/>
                </a:solidFill>
                <a:latin typeface="Petrona"/>
                <a:ea typeface="Petrona"/>
                <a:cs typeface="Petrona"/>
                <a:sym typeface="Petrona"/>
              </a:rPr>
              <a:t>Recover</a:t>
            </a:r>
            <a:endParaRPr b="0" i="0" sz="1600" u="none" cap="none" strike="noStrike"/>
          </a:p>
        </p:txBody>
      </p:sp>
      <p:sp>
        <p:nvSpPr>
          <p:cNvPr id="244" name="Google Shape;244;p29"/>
          <p:cNvSpPr/>
          <p:nvPr/>
        </p:nvSpPr>
        <p:spPr>
          <a:xfrm>
            <a:off x="10874693" y="3177064"/>
            <a:ext cx="3206829" cy="752594"/>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272525"/>
              </a:buClr>
              <a:buSzPts val="1200"/>
              <a:buFont typeface="Inter"/>
              <a:buNone/>
            </a:pPr>
            <a:r>
              <a:rPr b="0" i="0" lang="en-US" sz="1200" u="none" cap="none" strike="noStrike">
                <a:solidFill>
                  <a:srgbClr val="272525"/>
                </a:solidFill>
                <a:latin typeface="Inter"/>
                <a:ea typeface="Inter"/>
                <a:cs typeface="Inter"/>
                <a:sym typeface="Inter"/>
              </a:rPr>
              <a:t>Restore affected services and systems to their operational state, ensuring data integrity and availability.</a:t>
            </a:r>
            <a:endParaRPr b="0" i="0" sz="1200" u="none" cap="none" strike="noStrike"/>
          </a:p>
        </p:txBody>
      </p:sp>
      <p:pic>
        <p:nvPicPr>
          <p:cNvPr descr="preencoded.png" id="245" name="Google Shape;245;p29"/>
          <p:cNvPicPr preferRelativeResize="0"/>
          <p:nvPr/>
        </p:nvPicPr>
        <p:blipFill rotWithShape="1">
          <a:blip r:embed="rId7">
            <a:alphaModFix/>
          </a:blip>
          <a:srcRect b="0" l="0" r="0" t="0"/>
          <a:stretch/>
        </p:blipFill>
        <p:spPr>
          <a:xfrm>
            <a:off x="548878" y="4901803"/>
            <a:ext cx="2217063" cy="1370171"/>
          </a:xfrm>
          <a:prstGeom prst="rect">
            <a:avLst/>
          </a:prstGeom>
          <a:noFill/>
          <a:ln>
            <a:noFill/>
          </a:ln>
        </p:spPr>
      </p:pic>
      <p:sp>
        <p:nvSpPr>
          <p:cNvPr id="246" name="Google Shape;246;p29"/>
          <p:cNvSpPr/>
          <p:nvPr/>
        </p:nvSpPr>
        <p:spPr>
          <a:xfrm>
            <a:off x="548878" y="6467951"/>
            <a:ext cx="2125385" cy="257294"/>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1600"/>
              <a:buFont typeface="Petrona"/>
              <a:buNone/>
            </a:pPr>
            <a:r>
              <a:rPr b="1" i="0" lang="en-US" sz="1600" u="none" cap="none" strike="noStrike">
                <a:solidFill>
                  <a:srgbClr val="272525"/>
                </a:solidFill>
                <a:latin typeface="Petrona"/>
                <a:ea typeface="Petrona"/>
                <a:cs typeface="Petrona"/>
                <a:sym typeface="Petrona"/>
              </a:rPr>
              <a:t>Post-Incident Analysis</a:t>
            </a:r>
            <a:endParaRPr b="0" i="0" sz="1600" u="none" cap="none" strike="noStrike"/>
          </a:p>
        </p:txBody>
      </p:sp>
      <p:sp>
        <p:nvSpPr>
          <p:cNvPr id="247" name="Google Shape;247;p29"/>
          <p:cNvSpPr/>
          <p:nvPr/>
        </p:nvSpPr>
        <p:spPr>
          <a:xfrm>
            <a:off x="548878" y="6819305"/>
            <a:ext cx="3206710" cy="1003459"/>
          </a:xfrm>
          <a:prstGeom prst="rect">
            <a:avLst/>
          </a:prstGeom>
          <a:noFill/>
          <a:ln>
            <a:noFill/>
          </a:ln>
        </p:spPr>
        <p:txBody>
          <a:bodyPr anchorCtr="0" anchor="t" bIns="0" lIns="0" spcFirstLastPara="1" rIns="0" wrap="square" tIns="0">
            <a:noAutofit/>
          </a:bodyPr>
          <a:lstStyle/>
          <a:p>
            <a:pPr indent="0" lvl="0" marL="0" marR="0" rtl="0" algn="l">
              <a:lnSpc>
                <a:spcPct val="162500"/>
              </a:lnSpc>
              <a:spcBef>
                <a:spcPts val="0"/>
              </a:spcBef>
              <a:spcAft>
                <a:spcPts val="0"/>
              </a:spcAft>
              <a:buClr>
                <a:srgbClr val="272525"/>
              </a:buClr>
              <a:buSzPts val="1200"/>
              <a:buFont typeface="Inter"/>
              <a:buNone/>
            </a:pPr>
            <a:r>
              <a:rPr b="0" i="0" lang="en-US" sz="1200" u="none" cap="none" strike="noStrike">
                <a:solidFill>
                  <a:srgbClr val="272525"/>
                </a:solidFill>
                <a:latin typeface="Inter"/>
                <a:ea typeface="Inter"/>
                <a:cs typeface="Inter"/>
                <a:sym typeface="Inter"/>
              </a:rPr>
              <a:t>Learn from the incident, understand the attacker's methods, and implement necessary security improvements to prevent similar attacks in the future.</a:t>
            </a:r>
            <a:endParaRPr b="0" i="0" sz="1200" u="none" cap="none" strike="noStrike"/>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2" name="Shape 252"/>
        <p:cNvGrpSpPr/>
        <p:nvPr/>
      </p:nvGrpSpPr>
      <p:grpSpPr>
        <a:xfrm>
          <a:off x="0" y="0"/>
          <a:ext cx="0" cy="0"/>
          <a:chOff x="0" y="0"/>
          <a:chExt cx="0" cy="0"/>
        </a:xfrm>
      </p:grpSpPr>
      <p:pic>
        <p:nvPicPr>
          <p:cNvPr descr="preencoded.png" id="253" name="Google Shape;253;p30"/>
          <p:cNvPicPr preferRelativeResize="0"/>
          <p:nvPr/>
        </p:nvPicPr>
        <p:blipFill rotWithShape="1">
          <a:blip r:embed="rId3">
            <a:alphaModFix/>
          </a:blip>
          <a:srcRect b="0" l="0" r="0" t="0"/>
          <a:stretch/>
        </p:blipFill>
        <p:spPr>
          <a:xfrm>
            <a:off x="0" y="0"/>
            <a:ext cx="5486400" cy="8229600"/>
          </a:xfrm>
          <a:prstGeom prst="rect">
            <a:avLst/>
          </a:prstGeom>
          <a:noFill/>
          <a:ln>
            <a:noFill/>
          </a:ln>
        </p:spPr>
      </p:pic>
      <p:sp>
        <p:nvSpPr>
          <p:cNvPr id="254" name="Google Shape;254;p30"/>
          <p:cNvSpPr/>
          <p:nvPr/>
        </p:nvSpPr>
        <p:spPr>
          <a:xfrm>
            <a:off x="6160175" y="588764"/>
            <a:ext cx="7796451" cy="1263253"/>
          </a:xfrm>
          <a:prstGeom prst="rect">
            <a:avLst/>
          </a:prstGeom>
          <a:noFill/>
          <a:ln>
            <a:noFill/>
          </a:ln>
        </p:spPr>
        <p:txBody>
          <a:bodyPr anchorCtr="0" anchor="t" bIns="0" lIns="0" spcFirstLastPara="1" rIns="0" wrap="square" tIns="0">
            <a:noAutofit/>
          </a:bodyPr>
          <a:lstStyle/>
          <a:p>
            <a:pPr indent="0" lvl="0" marL="0" marR="0" rtl="0" algn="l">
              <a:lnSpc>
                <a:spcPct val="125316"/>
              </a:lnSpc>
              <a:spcBef>
                <a:spcPts val="0"/>
              </a:spcBef>
              <a:spcAft>
                <a:spcPts val="0"/>
              </a:spcAft>
              <a:buClr>
                <a:srgbClr val="000000"/>
              </a:buClr>
              <a:buSzPts val="3950"/>
              <a:buFont typeface="Petrona"/>
              <a:buNone/>
            </a:pPr>
            <a:r>
              <a:rPr b="1" i="0" lang="en-US" sz="3950" u="none" cap="none" strike="noStrike">
                <a:solidFill>
                  <a:srgbClr val="000000"/>
                </a:solidFill>
                <a:latin typeface="Petrona"/>
                <a:ea typeface="Petrona"/>
                <a:cs typeface="Petrona"/>
                <a:sym typeface="Petrona"/>
              </a:rPr>
              <a:t>Compliance &amp; Regulatory Standards</a:t>
            </a:r>
            <a:endParaRPr b="0" i="0" sz="3950" u="none" cap="none" strike="noStrike"/>
          </a:p>
        </p:txBody>
      </p:sp>
      <p:sp>
        <p:nvSpPr>
          <p:cNvPr id="255" name="Google Shape;255;p30"/>
          <p:cNvSpPr/>
          <p:nvPr/>
        </p:nvSpPr>
        <p:spPr>
          <a:xfrm>
            <a:off x="6160175" y="2357318"/>
            <a:ext cx="336828" cy="336828"/>
          </a:xfrm>
          <a:prstGeom prst="roundRect">
            <a:avLst>
              <a:gd fmla="val 24005"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6" name="Google Shape;256;p30"/>
          <p:cNvSpPr/>
          <p:nvPr/>
        </p:nvSpPr>
        <p:spPr>
          <a:xfrm>
            <a:off x="6689408" y="2357318"/>
            <a:ext cx="2526744" cy="315754"/>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272525"/>
              </a:buClr>
              <a:buSzPts val="1950"/>
              <a:buFont typeface="Petrona"/>
              <a:buNone/>
            </a:pPr>
            <a:r>
              <a:rPr b="1" i="0" lang="en-US" sz="1950" u="none" cap="none" strike="noStrike">
                <a:solidFill>
                  <a:srgbClr val="272525"/>
                </a:solidFill>
                <a:latin typeface="Petrona"/>
                <a:ea typeface="Petrona"/>
                <a:cs typeface="Petrona"/>
                <a:sym typeface="Petrona"/>
              </a:rPr>
              <a:t>ISO 27001</a:t>
            </a:r>
            <a:endParaRPr b="0" i="0" sz="1950" u="none" cap="none" strike="noStrike"/>
          </a:p>
        </p:txBody>
      </p:sp>
      <p:sp>
        <p:nvSpPr>
          <p:cNvPr id="257" name="Google Shape;257;p30"/>
          <p:cNvSpPr/>
          <p:nvPr/>
        </p:nvSpPr>
        <p:spPr>
          <a:xfrm>
            <a:off x="6689408" y="2788563"/>
            <a:ext cx="3272790" cy="2464118"/>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272525"/>
              </a:buClr>
              <a:buSzPts val="1500"/>
              <a:buFont typeface="Inter"/>
              <a:buNone/>
            </a:pPr>
            <a:r>
              <a:rPr b="0" i="0" lang="en-US" sz="1500" u="none" cap="none" strike="noStrike">
                <a:solidFill>
                  <a:srgbClr val="272525"/>
                </a:solidFill>
                <a:latin typeface="Inter"/>
                <a:ea typeface="Inter"/>
                <a:cs typeface="Inter"/>
                <a:sym typeface="Inter"/>
              </a:rPr>
              <a:t>ISO 27001 is an internationally recognized standard for information security management systems. It provides a framework for establishing, implementing, maintaining, and continually improving information security within an organization.</a:t>
            </a:r>
            <a:endParaRPr b="0" i="0" sz="1500" u="none" cap="none" strike="noStrike"/>
          </a:p>
        </p:txBody>
      </p:sp>
      <p:sp>
        <p:nvSpPr>
          <p:cNvPr id="258" name="Google Shape;258;p30"/>
          <p:cNvSpPr/>
          <p:nvPr/>
        </p:nvSpPr>
        <p:spPr>
          <a:xfrm>
            <a:off x="10154602" y="2357318"/>
            <a:ext cx="336828" cy="336828"/>
          </a:xfrm>
          <a:prstGeom prst="roundRect">
            <a:avLst>
              <a:gd fmla="val 24005"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59" name="Google Shape;259;p30"/>
          <p:cNvSpPr/>
          <p:nvPr/>
        </p:nvSpPr>
        <p:spPr>
          <a:xfrm>
            <a:off x="10683835" y="2357318"/>
            <a:ext cx="3272790" cy="631507"/>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272525"/>
              </a:buClr>
              <a:buSzPts val="1950"/>
              <a:buFont typeface="Petrona"/>
              <a:buNone/>
            </a:pPr>
            <a:r>
              <a:rPr b="1" i="0" lang="en-US" sz="1950" u="none" cap="none" strike="noStrike">
                <a:solidFill>
                  <a:srgbClr val="272525"/>
                </a:solidFill>
                <a:latin typeface="Petrona"/>
                <a:ea typeface="Petrona"/>
                <a:cs typeface="Petrona"/>
                <a:sym typeface="Petrona"/>
              </a:rPr>
              <a:t>NIST Cybersecurity Framework</a:t>
            </a:r>
            <a:endParaRPr b="0" i="0" sz="1950" u="none" cap="none" strike="noStrike"/>
          </a:p>
        </p:txBody>
      </p:sp>
      <p:sp>
        <p:nvSpPr>
          <p:cNvPr id="260" name="Google Shape;260;p30"/>
          <p:cNvSpPr/>
          <p:nvPr/>
        </p:nvSpPr>
        <p:spPr>
          <a:xfrm>
            <a:off x="10683835" y="3104317"/>
            <a:ext cx="3272790" cy="2772132"/>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272525"/>
              </a:buClr>
              <a:buSzPts val="1500"/>
              <a:buFont typeface="Inter"/>
              <a:buNone/>
            </a:pPr>
            <a:r>
              <a:rPr b="0" i="0" lang="en-US" sz="1500" u="none" cap="none" strike="noStrike">
                <a:solidFill>
                  <a:srgbClr val="272525"/>
                </a:solidFill>
                <a:latin typeface="Inter"/>
                <a:ea typeface="Inter"/>
                <a:cs typeface="Inter"/>
                <a:sym typeface="Inter"/>
              </a:rPr>
              <a:t>The National Institute of Standards and Technology (NIST) Cybersecurity Framework provides a set of best practices for managing cybersecurity risk. It helps organizations identify, assess, and manage cybersecurity risks and improve their overall security posture.</a:t>
            </a:r>
            <a:endParaRPr b="0" i="0" sz="1500" u="none" cap="none" strike="noStrike"/>
          </a:p>
        </p:txBody>
      </p:sp>
      <p:sp>
        <p:nvSpPr>
          <p:cNvPr id="261" name="Google Shape;261;p30"/>
          <p:cNvSpPr/>
          <p:nvPr/>
        </p:nvSpPr>
        <p:spPr>
          <a:xfrm>
            <a:off x="6160175" y="6285428"/>
            <a:ext cx="336828" cy="336828"/>
          </a:xfrm>
          <a:prstGeom prst="roundRect">
            <a:avLst>
              <a:gd fmla="val 24005"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62" name="Google Shape;262;p30"/>
          <p:cNvSpPr/>
          <p:nvPr/>
        </p:nvSpPr>
        <p:spPr>
          <a:xfrm>
            <a:off x="6689408" y="6285428"/>
            <a:ext cx="3423642" cy="315754"/>
          </a:xfrm>
          <a:prstGeom prst="rect">
            <a:avLst/>
          </a:prstGeom>
          <a:noFill/>
          <a:ln>
            <a:noFill/>
          </a:ln>
        </p:spPr>
        <p:txBody>
          <a:bodyPr anchorCtr="0" anchor="t" bIns="0" lIns="0" spcFirstLastPara="1" rIns="0" wrap="square" tIns="0">
            <a:noAutofit/>
          </a:bodyPr>
          <a:lstStyle/>
          <a:p>
            <a:pPr indent="0" lvl="0" marL="0" marR="0" rtl="0" algn="l">
              <a:lnSpc>
                <a:spcPct val="125641"/>
              </a:lnSpc>
              <a:spcBef>
                <a:spcPts val="0"/>
              </a:spcBef>
              <a:spcAft>
                <a:spcPts val="0"/>
              </a:spcAft>
              <a:buClr>
                <a:srgbClr val="272525"/>
              </a:buClr>
              <a:buSzPts val="1950"/>
              <a:buFont typeface="Petrona"/>
              <a:buNone/>
            </a:pPr>
            <a:r>
              <a:rPr b="1" i="0" lang="en-US" sz="1950" u="none" cap="none" strike="noStrike">
                <a:solidFill>
                  <a:srgbClr val="272525"/>
                </a:solidFill>
                <a:latin typeface="Petrona"/>
                <a:ea typeface="Petrona"/>
                <a:cs typeface="Petrona"/>
                <a:sym typeface="Petrona"/>
              </a:rPr>
              <a:t>GDPR &amp; Data Protection Laws</a:t>
            </a:r>
            <a:endParaRPr b="0" i="0" sz="1950" u="none" cap="none" strike="noStrike"/>
          </a:p>
        </p:txBody>
      </p:sp>
      <p:sp>
        <p:nvSpPr>
          <p:cNvPr id="263" name="Google Shape;263;p30"/>
          <p:cNvSpPr/>
          <p:nvPr/>
        </p:nvSpPr>
        <p:spPr>
          <a:xfrm>
            <a:off x="6689408" y="6716673"/>
            <a:ext cx="7267218" cy="924044"/>
          </a:xfrm>
          <a:prstGeom prst="rect">
            <a:avLst/>
          </a:prstGeom>
          <a:noFill/>
          <a:ln>
            <a:noFill/>
          </a:ln>
        </p:spPr>
        <p:txBody>
          <a:bodyPr anchorCtr="0" anchor="t" bIns="0" lIns="0" spcFirstLastPara="1" rIns="0" wrap="square" tIns="0">
            <a:noAutofit/>
          </a:bodyPr>
          <a:lstStyle/>
          <a:p>
            <a:pPr indent="0" lvl="0" marL="0" marR="0" rtl="0" algn="l">
              <a:lnSpc>
                <a:spcPct val="160000"/>
              </a:lnSpc>
              <a:spcBef>
                <a:spcPts val="0"/>
              </a:spcBef>
              <a:spcAft>
                <a:spcPts val="0"/>
              </a:spcAft>
              <a:buClr>
                <a:srgbClr val="272525"/>
              </a:buClr>
              <a:buSzPts val="1500"/>
              <a:buFont typeface="Inter"/>
              <a:buNone/>
            </a:pPr>
            <a:r>
              <a:rPr b="0" i="0" lang="en-US" sz="1500" u="none" cap="none" strike="noStrike">
                <a:solidFill>
                  <a:srgbClr val="272525"/>
                </a:solidFill>
                <a:latin typeface="Inter"/>
                <a:ea typeface="Inter"/>
                <a:cs typeface="Inter"/>
                <a:sym typeface="Inter"/>
              </a:rPr>
              <a:t>The General Data Protection Regulation (GDPR) and other data protection laws worldwide ensure the privacy and security of personal data. They impose strict rules on organizations that collect, process, and store personal information.</a:t>
            </a:r>
            <a:endParaRPr b="0" i="0" sz="1500" u="none" cap="none" strike="noStrike"/>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8" name="Shape 268"/>
        <p:cNvGrpSpPr/>
        <p:nvPr/>
      </p:nvGrpSpPr>
      <p:grpSpPr>
        <a:xfrm>
          <a:off x="0" y="0"/>
          <a:ext cx="0" cy="0"/>
          <a:chOff x="0" y="0"/>
          <a:chExt cx="0" cy="0"/>
        </a:xfrm>
      </p:grpSpPr>
      <p:sp>
        <p:nvSpPr>
          <p:cNvPr id="269" name="Google Shape;269;p31"/>
          <p:cNvSpPr/>
          <p:nvPr/>
        </p:nvSpPr>
        <p:spPr>
          <a:xfrm>
            <a:off x="793790" y="2461260"/>
            <a:ext cx="8793361" cy="744260"/>
          </a:xfrm>
          <a:prstGeom prst="rect">
            <a:avLst/>
          </a:prstGeom>
          <a:noFill/>
          <a:ln>
            <a:noFill/>
          </a:ln>
        </p:spPr>
        <p:txBody>
          <a:bodyPr anchorCtr="0" anchor="t" bIns="0" lIns="0" spcFirstLastPara="1" rIns="0" wrap="square" tIns="0">
            <a:noAutofit/>
          </a:bodyPr>
          <a:lstStyle/>
          <a:p>
            <a:pPr indent="0" lvl="0" marL="0" marR="0" rtl="0" algn="l">
              <a:lnSpc>
                <a:spcPct val="125806"/>
              </a:lnSpc>
              <a:spcBef>
                <a:spcPts val="0"/>
              </a:spcBef>
              <a:spcAft>
                <a:spcPts val="0"/>
              </a:spcAft>
              <a:buClr>
                <a:srgbClr val="000000"/>
              </a:buClr>
              <a:buSzPts val="4650"/>
              <a:buFont typeface="Petrona"/>
              <a:buNone/>
            </a:pPr>
            <a:r>
              <a:rPr b="1" i="0" lang="en-US" sz="4650" u="none" cap="none" strike="noStrike">
                <a:solidFill>
                  <a:srgbClr val="000000"/>
                </a:solidFill>
                <a:latin typeface="Petrona"/>
                <a:ea typeface="Petrona"/>
                <a:cs typeface="Petrona"/>
                <a:sym typeface="Petrona"/>
              </a:rPr>
              <a:t>Case Study: Equifax Data Breach</a:t>
            </a:r>
            <a:endParaRPr b="0" i="0" sz="4650" u="none" cap="none" strike="noStrike"/>
          </a:p>
        </p:txBody>
      </p:sp>
      <p:sp>
        <p:nvSpPr>
          <p:cNvPr id="270" name="Google Shape;270;p31"/>
          <p:cNvSpPr/>
          <p:nvPr/>
        </p:nvSpPr>
        <p:spPr>
          <a:xfrm>
            <a:off x="793790" y="3749754"/>
            <a:ext cx="6244709" cy="1088708"/>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In 2017, Equifax, a major credit reporting agency, suffered a massive data breach that exposed sensitive personal information of 147 million individuals.</a:t>
            </a:r>
            <a:endParaRPr b="0" i="0" sz="1750" u="none" cap="none" strike="noStrike"/>
          </a:p>
        </p:txBody>
      </p:sp>
      <p:sp>
        <p:nvSpPr>
          <p:cNvPr id="271" name="Google Shape;271;p31"/>
          <p:cNvSpPr/>
          <p:nvPr/>
        </p:nvSpPr>
        <p:spPr>
          <a:xfrm>
            <a:off x="7599521" y="3749754"/>
            <a:ext cx="6244709" cy="181451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The breach resulted from a failure to patch a known vulnerability in the company's network. Attackers exploited this weakness to gain unauthorized access to the company's systems and steal sensitive data, including Social Security numbers, birth dates, and addresses.</a:t>
            </a:r>
            <a:endParaRPr b="0" i="0" sz="1750" u="none" cap="none" strike="noStrike"/>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32"/>
          <p:cNvSpPr/>
          <p:nvPr/>
        </p:nvSpPr>
        <p:spPr>
          <a:xfrm>
            <a:off x="793790" y="1974294"/>
            <a:ext cx="7347347" cy="744260"/>
          </a:xfrm>
          <a:prstGeom prst="rect">
            <a:avLst/>
          </a:prstGeom>
          <a:noFill/>
          <a:ln>
            <a:noFill/>
          </a:ln>
        </p:spPr>
        <p:txBody>
          <a:bodyPr anchorCtr="0" anchor="t" bIns="0" lIns="0" spcFirstLastPara="1" rIns="0" wrap="square" tIns="0">
            <a:noAutofit/>
          </a:bodyPr>
          <a:lstStyle/>
          <a:p>
            <a:pPr indent="0" lvl="0" marL="0" marR="0" rtl="0" algn="l">
              <a:lnSpc>
                <a:spcPct val="125806"/>
              </a:lnSpc>
              <a:spcBef>
                <a:spcPts val="0"/>
              </a:spcBef>
              <a:spcAft>
                <a:spcPts val="0"/>
              </a:spcAft>
              <a:buClr>
                <a:srgbClr val="000000"/>
              </a:buClr>
              <a:buSzPts val="4650"/>
              <a:buFont typeface="Petrona"/>
              <a:buNone/>
            </a:pPr>
            <a:r>
              <a:rPr b="1" i="0" lang="en-US" sz="4650" u="none" cap="none" strike="noStrike">
                <a:solidFill>
                  <a:srgbClr val="000000"/>
                </a:solidFill>
                <a:latin typeface="Petrona"/>
                <a:ea typeface="Petrona"/>
                <a:cs typeface="Petrona"/>
                <a:sym typeface="Petrona"/>
              </a:rPr>
              <a:t>Future of Network Security</a:t>
            </a:r>
            <a:endParaRPr b="0" i="0" sz="4650" u="none" cap="none" strike="noStrike"/>
          </a:p>
        </p:txBody>
      </p:sp>
      <p:pic>
        <p:nvPicPr>
          <p:cNvPr descr="preencoded.png" id="278" name="Google Shape;278;p32"/>
          <p:cNvPicPr preferRelativeResize="0"/>
          <p:nvPr/>
        </p:nvPicPr>
        <p:blipFill rotWithShape="1">
          <a:blip r:embed="rId3">
            <a:alphaModFix/>
          </a:blip>
          <a:srcRect b="0" l="0" r="0" t="0"/>
          <a:stretch/>
        </p:blipFill>
        <p:spPr>
          <a:xfrm>
            <a:off x="801410" y="3318153"/>
            <a:ext cx="4221599" cy="2721888"/>
          </a:xfrm>
          <a:prstGeom prst="rect">
            <a:avLst/>
          </a:prstGeom>
          <a:noFill/>
          <a:ln>
            <a:noFill/>
          </a:ln>
        </p:spPr>
      </p:pic>
      <p:pic>
        <p:nvPicPr>
          <p:cNvPr descr="preencoded.png" id="279" name="Google Shape;279;p32"/>
          <p:cNvPicPr preferRelativeResize="0"/>
          <p:nvPr/>
        </p:nvPicPr>
        <p:blipFill rotWithShape="1">
          <a:blip r:embed="rId4">
            <a:alphaModFix/>
          </a:blip>
          <a:srcRect b="0" l="0" r="0" t="0"/>
          <a:stretch/>
        </p:blipFill>
        <p:spPr>
          <a:xfrm>
            <a:off x="5204460" y="3318153"/>
            <a:ext cx="4221599" cy="2721888"/>
          </a:xfrm>
          <a:prstGeom prst="rect">
            <a:avLst/>
          </a:prstGeom>
          <a:noFill/>
          <a:ln>
            <a:noFill/>
          </a:ln>
        </p:spPr>
      </p:pic>
      <p:pic>
        <p:nvPicPr>
          <p:cNvPr descr="preencoded.png" id="280" name="Google Shape;280;p32"/>
          <p:cNvPicPr preferRelativeResize="0"/>
          <p:nvPr/>
        </p:nvPicPr>
        <p:blipFill rotWithShape="1">
          <a:blip r:embed="rId5">
            <a:alphaModFix/>
          </a:blip>
          <a:srcRect b="0" l="0" r="0" t="0"/>
          <a:stretch/>
        </p:blipFill>
        <p:spPr>
          <a:xfrm>
            <a:off x="9607510" y="3318153"/>
            <a:ext cx="4221599" cy="2721888"/>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5" name="Shape 285"/>
        <p:cNvGrpSpPr/>
        <p:nvPr/>
      </p:nvGrpSpPr>
      <p:grpSpPr>
        <a:xfrm>
          <a:off x="0" y="0"/>
          <a:ext cx="0" cy="0"/>
          <a:chOff x="0" y="0"/>
          <a:chExt cx="0" cy="0"/>
        </a:xfrm>
      </p:grpSpPr>
      <p:pic>
        <p:nvPicPr>
          <p:cNvPr descr="preencoded.png" id="286" name="Google Shape;286;p33"/>
          <p:cNvPicPr preferRelativeResize="0"/>
          <p:nvPr/>
        </p:nvPicPr>
        <p:blipFill rotWithShape="1">
          <a:blip r:embed="rId3">
            <a:alphaModFix/>
          </a:blip>
          <a:srcRect b="0" l="0" r="0" t="0"/>
          <a:stretch/>
        </p:blipFill>
        <p:spPr>
          <a:xfrm>
            <a:off x="9144000" y="0"/>
            <a:ext cx="5486400" cy="8230910"/>
          </a:xfrm>
          <a:prstGeom prst="rect">
            <a:avLst/>
          </a:prstGeom>
          <a:noFill/>
          <a:ln>
            <a:noFill/>
          </a:ln>
        </p:spPr>
      </p:pic>
      <p:sp>
        <p:nvSpPr>
          <p:cNvPr id="287" name="Google Shape;287;p33"/>
          <p:cNvSpPr/>
          <p:nvPr/>
        </p:nvSpPr>
        <p:spPr>
          <a:xfrm>
            <a:off x="706041" y="554831"/>
            <a:ext cx="7731919" cy="1323975"/>
          </a:xfrm>
          <a:prstGeom prst="rect">
            <a:avLst/>
          </a:prstGeom>
          <a:noFill/>
          <a:ln>
            <a:noFill/>
          </a:ln>
        </p:spPr>
        <p:txBody>
          <a:bodyPr anchorCtr="0" anchor="t" bIns="0" lIns="0" spcFirstLastPara="1" rIns="0" wrap="square" tIns="0">
            <a:noAutofit/>
          </a:bodyPr>
          <a:lstStyle/>
          <a:p>
            <a:pPr indent="0" lvl="0" marL="0" marR="0" rtl="0" algn="l">
              <a:lnSpc>
                <a:spcPct val="125301"/>
              </a:lnSpc>
              <a:spcBef>
                <a:spcPts val="0"/>
              </a:spcBef>
              <a:spcAft>
                <a:spcPts val="0"/>
              </a:spcAft>
              <a:buClr>
                <a:srgbClr val="000000"/>
              </a:buClr>
              <a:buSzPts val="4150"/>
              <a:buFont typeface="Petrona"/>
              <a:buNone/>
            </a:pPr>
            <a:r>
              <a:rPr b="1" i="0" lang="en-US" sz="4150" u="none" cap="none" strike="noStrike">
                <a:solidFill>
                  <a:srgbClr val="000000"/>
                </a:solidFill>
                <a:latin typeface="Petrona"/>
                <a:ea typeface="Petrona"/>
                <a:cs typeface="Petrona"/>
                <a:sym typeface="Petrona"/>
              </a:rPr>
              <a:t>Recommendations &amp; Best Practices</a:t>
            </a:r>
            <a:endParaRPr b="0" i="0" sz="4150" u="none" cap="none" strike="noStrike"/>
          </a:p>
        </p:txBody>
      </p:sp>
      <p:sp>
        <p:nvSpPr>
          <p:cNvPr id="288" name="Google Shape;288;p33"/>
          <p:cNvSpPr/>
          <p:nvPr/>
        </p:nvSpPr>
        <p:spPr>
          <a:xfrm>
            <a:off x="706041" y="2181344"/>
            <a:ext cx="3765113" cy="3453765"/>
          </a:xfrm>
          <a:prstGeom prst="roundRect">
            <a:avLst>
              <a:gd fmla="val 2454"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89" name="Google Shape;289;p33"/>
          <p:cNvSpPr/>
          <p:nvPr/>
        </p:nvSpPr>
        <p:spPr>
          <a:xfrm>
            <a:off x="915353" y="2390656"/>
            <a:ext cx="2648069" cy="330994"/>
          </a:xfrm>
          <a:prstGeom prst="rect">
            <a:avLst/>
          </a:prstGeom>
          <a:noFill/>
          <a:ln>
            <a:noFill/>
          </a:ln>
        </p:spPr>
        <p:txBody>
          <a:bodyPr anchorCtr="0" anchor="t" bIns="0" lIns="0" spcFirstLastPara="1" rIns="0" wrap="square" tIns="0">
            <a:noAutofit/>
          </a:bodyPr>
          <a:lstStyle/>
          <a:p>
            <a:pPr indent="0" lvl="0" marL="0" marR="0" rtl="0" algn="l">
              <a:lnSpc>
                <a:spcPct val="126829"/>
              </a:lnSpc>
              <a:spcBef>
                <a:spcPts val="0"/>
              </a:spcBef>
              <a:spcAft>
                <a:spcPts val="0"/>
              </a:spcAft>
              <a:buClr>
                <a:srgbClr val="272525"/>
              </a:buClr>
              <a:buSzPts val="2050"/>
              <a:buFont typeface="Petrona"/>
              <a:buNone/>
            </a:pPr>
            <a:r>
              <a:rPr b="1" i="0" lang="en-US" sz="2050" u="none" cap="none" strike="noStrike">
                <a:solidFill>
                  <a:srgbClr val="272525"/>
                </a:solidFill>
                <a:latin typeface="Petrona"/>
                <a:ea typeface="Petrona"/>
                <a:cs typeface="Petrona"/>
                <a:sym typeface="Petrona"/>
              </a:rPr>
              <a:t>Layered Security</a:t>
            </a:r>
            <a:endParaRPr b="0" i="0" sz="2050" u="none" cap="none" strike="noStrike"/>
          </a:p>
        </p:txBody>
      </p:sp>
      <p:sp>
        <p:nvSpPr>
          <p:cNvPr id="290" name="Google Shape;290;p33"/>
          <p:cNvSpPr/>
          <p:nvPr/>
        </p:nvSpPr>
        <p:spPr>
          <a:xfrm>
            <a:off x="915353" y="2842617"/>
            <a:ext cx="3346490" cy="2583180"/>
          </a:xfrm>
          <a:prstGeom prst="rect">
            <a:avLst/>
          </a:prstGeom>
          <a:noFill/>
          <a:ln>
            <a:noFill/>
          </a:ln>
        </p:spPr>
        <p:txBody>
          <a:bodyPr anchorCtr="0" anchor="t" bIns="0" lIns="0" spcFirstLastPara="1" rIns="0" wrap="square" tIns="0">
            <a:noAutofit/>
          </a:bodyPr>
          <a:lstStyle/>
          <a:p>
            <a:pPr indent="0" lvl="0" marL="0" marR="0" rtl="0" algn="l">
              <a:lnSpc>
                <a:spcPct val="161290"/>
              </a:lnSpc>
              <a:spcBef>
                <a:spcPts val="0"/>
              </a:spcBef>
              <a:spcAft>
                <a:spcPts val="0"/>
              </a:spcAft>
              <a:buClr>
                <a:srgbClr val="272525"/>
              </a:buClr>
              <a:buSzPts val="1550"/>
              <a:buFont typeface="Inter"/>
              <a:buNone/>
            </a:pPr>
            <a:r>
              <a:rPr b="0" i="0" lang="en-US" sz="1550" u="none" cap="none" strike="noStrike">
                <a:solidFill>
                  <a:srgbClr val="272525"/>
                </a:solidFill>
                <a:latin typeface="Inter"/>
                <a:ea typeface="Inter"/>
                <a:cs typeface="Inter"/>
                <a:sym typeface="Inter"/>
              </a:rPr>
              <a:t>Implement a layered security approach (Defense in Depth), combining multiple security controls to create a robust defense against attacks. This includes firewalls, IDS/IPS, network segmentation, strong authentication, and encryption.</a:t>
            </a:r>
            <a:endParaRPr b="0" i="0" sz="1550" u="none" cap="none" strike="noStrike"/>
          </a:p>
        </p:txBody>
      </p:sp>
      <p:sp>
        <p:nvSpPr>
          <p:cNvPr id="291" name="Google Shape;291;p33"/>
          <p:cNvSpPr/>
          <p:nvPr/>
        </p:nvSpPr>
        <p:spPr>
          <a:xfrm>
            <a:off x="4672846" y="2181344"/>
            <a:ext cx="3765113" cy="3453765"/>
          </a:xfrm>
          <a:prstGeom prst="roundRect">
            <a:avLst>
              <a:gd fmla="val 2454"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33"/>
          <p:cNvSpPr/>
          <p:nvPr/>
        </p:nvSpPr>
        <p:spPr>
          <a:xfrm>
            <a:off x="4882158" y="2390656"/>
            <a:ext cx="3346490" cy="661988"/>
          </a:xfrm>
          <a:prstGeom prst="rect">
            <a:avLst/>
          </a:prstGeom>
          <a:noFill/>
          <a:ln>
            <a:noFill/>
          </a:ln>
        </p:spPr>
        <p:txBody>
          <a:bodyPr anchorCtr="0" anchor="t" bIns="0" lIns="0" spcFirstLastPara="1" rIns="0" wrap="square" tIns="0">
            <a:noAutofit/>
          </a:bodyPr>
          <a:lstStyle/>
          <a:p>
            <a:pPr indent="0" lvl="0" marL="0" marR="0" rtl="0" algn="l">
              <a:lnSpc>
                <a:spcPct val="126829"/>
              </a:lnSpc>
              <a:spcBef>
                <a:spcPts val="0"/>
              </a:spcBef>
              <a:spcAft>
                <a:spcPts val="0"/>
              </a:spcAft>
              <a:buClr>
                <a:srgbClr val="272525"/>
              </a:buClr>
              <a:buSzPts val="2050"/>
              <a:buFont typeface="Petrona"/>
              <a:buNone/>
            </a:pPr>
            <a:r>
              <a:rPr b="1" i="0" lang="en-US" sz="2050" u="none" cap="none" strike="noStrike">
                <a:solidFill>
                  <a:srgbClr val="272525"/>
                </a:solidFill>
                <a:latin typeface="Petrona"/>
                <a:ea typeface="Petrona"/>
                <a:cs typeface="Petrona"/>
                <a:sym typeface="Petrona"/>
              </a:rPr>
              <a:t>Access Controls &amp; Monitoring</a:t>
            </a:r>
            <a:endParaRPr b="0" i="0" sz="2050" u="none" cap="none" strike="noStrike"/>
          </a:p>
        </p:txBody>
      </p:sp>
      <p:sp>
        <p:nvSpPr>
          <p:cNvPr id="293" name="Google Shape;293;p33"/>
          <p:cNvSpPr/>
          <p:nvPr/>
        </p:nvSpPr>
        <p:spPr>
          <a:xfrm>
            <a:off x="4882158" y="3173611"/>
            <a:ext cx="3346490" cy="1614488"/>
          </a:xfrm>
          <a:prstGeom prst="rect">
            <a:avLst/>
          </a:prstGeom>
          <a:noFill/>
          <a:ln>
            <a:noFill/>
          </a:ln>
        </p:spPr>
        <p:txBody>
          <a:bodyPr anchorCtr="0" anchor="t" bIns="0" lIns="0" spcFirstLastPara="1" rIns="0" wrap="square" tIns="0">
            <a:noAutofit/>
          </a:bodyPr>
          <a:lstStyle/>
          <a:p>
            <a:pPr indent="0" lvl="0" marL="0" marR="0" rtl="0" algn="l">
              <a:lnSpc>
                <a:spcPct val="161290"/>
              </a:lnSpc>
              <a:spcBef>
                <a:spcPts val="0"/>
              </a:spcBef>
              <a:spcAft>
                <a:spcPts val="0"/>
              </a:spcAft>
              <a:buClr>
                <a:srgbClr val="272525"/>
              </a:buClr>
              <a:buSzPts val="1550"/>
              <a:buFont typeface="Inter"/>
              <a:buNone/>
            </a:pPr>
            <a:r>
              <a:rPr b="0" i="0" lang="en-US" sz="1550" u="none" cap="none" strike="noStrike">
                <a:solidFill>
                  <a:srgbClr val="272525"/>
                </a:solidFill>
                <a:latin typeface="Inter"/>
                <a:ea typeface="Inter"/>
                <a:cs typeface="Inter"/>
                <a:sym typeface="Inter"/>
              </a:rPr>
              <a:t>Enforce strict access control policies, limiting access to necessary resources and monitoring user activity to detect suspicious behavior.</a:t>
            </a:r>
            <a:endParaRPr b="0" i="0" sz="1550" u="none" cap="none" strike="noStrike"/>
          </a:p>
        </p:txBody>
      </p:sp>
      <p:sp>
        <p:nvSpPr>
          <p:cNvPr id="294" name="Google Shape;294;p33"/>
          <p:cNvSpPr/>
          <p:nvPr/>
        </p:nvSpPr>
        <p:spPr>
          <a:xfrm>
            <a:off x="706041" y="5836801"/>
            <a:ext cx="7731919" cy="1839278"/>
          </a:xfrm>
          <a:prstGeom prst="roundRect">
            <a:avLst>
              <a:gd fmla="val 4607"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5" name="Google Shape;295;p33"/>
          <p:cNvSpPr/>
          <p:nvPr/>
        </p:nvSpPr>
        <p:spPr>
          <a:xfrm>
            <a:off x="915353" y="6046113"/>
            <a:ext cx="3249335" cy="330994"/>
          </a:xfrm>
          <a:prstGeom prst="rect">
            <a:avLst/>
          </a:prstGeom>
          <a:noFill/>
          <a:ln>
            <a:noFill/>
          </a:ln>
        </p:spPr>
        <p:txBody>
          <a:bodyPr anchorCtr="0" anchor="t" bIns="0" lIns="0" spcFirstLastPara="1" rIns="0" wrap="square" tIns="0">
            <a:noAutofit/>
          </a:bodyPr>
          <a:lstStyle/>
          <a:p>
            <a:pPr indent="0" lvl="0" marL="0" marR="0" rtl="0" algn="l">
              <a:lnSpc>
                <a:spcPct val="126829"/>
              </a:lnSpc>
              <a:spcBef>
                <a:spcPts val="0"/>
              </a:spcBef>
              <a:spcAft>
                <a:spcPts val="0"/>
              </a:spcAft>
              <a:buClr>
                <a:srgbClr val="272525"/>
              </a:buClr>
              <a:buSzPts val="2050"/>
              <a:buFont typeface="Petrona"/>
              <a:buNone/>
            </a:pPr>
            <a:r>
              <a:rPr b="1" i="0" lang="en-US" sz="2050" u="none" cap="none" strike="noStrike">
                <a:solidFill>
                  <a:srgbClr val="272525"/>
                </a:solidFill>
                <a:latin typeface="Petrona"/>
                <a:ea typeface="Petrona"/>
                <a:cs typeface="Petrona"/>
                <a:sym typeface="Petrona"/>
              </a:rPr>
              <a:t>Regular Updates &amp; Patches</a:t>
            </a:r>
            <a:endParaRPr b="0" i="0" sz="2050" u="none" cap="none" strike="noStrike"/>
          </a:p>
        </p:txBody>
      </p:sp>
      <p:sp>
        <p:nvSpPr>
          <p:cNvPr id="296" name="Google Shape;296;p33"/>
          <p:cNvSpPr/>
          <p:nvPr/>
        </p:nvSpPr>
        <p:spPr>
          <a:xfrm>
            <a:off x="915353" y="6498074"/>
            <a:ext cx="7313295" cy="968693"/>
          </a:xfrm>
          <a:prstGeom prst="rect">
            <a:avLst/>
          </a:prstGeom>
          <a:noFill/>
          <a:ln>
            <a:noFill/>
          </a:ln>
        </p:spPr>
        <p:txBody>
          <a:bodyPr anchorCtr="0" anchor="t" bIns="0" lIns="0" spcFirstLastPara="1" rIns="0" wrap="square" tIns="0">
            <a:noAutofit/>
          </a:bodyPr>
          <a:lstStyle/>
          <a:p>
            <a:pPr indent="0" lvl="0" marL="0" marR="0" rtl="0" algn="l">
              <a:lnSpc>
                <a:spcPct val="161290"/>
              </a:lnSpc>
              <a:spcBef>
                <a:spcPts val="0"/>
              </a:spcBef>
              <a:spcAft>
                <a:spcPts val="0"/>
              </a:spcAft>
              <a:buClr>
                <a:srgbClr val="272525"/>
              </a:buClr>
              <a:buSzPts val="1550"/>
              <a:buFont typeface="Inter"/>
              <a:buNone/>
            </a:pPr>
            <a:r>
              <a:rPr b="0" i="0" lang="en-US" sz="1550" u="none" cap="none" strike="noStrike">
                <a:solidFill>
                  <a:srgbClr val="272525"/>
                </a:solidFill>
                <a:latin typeface="Inter"/>
                <a:ea typeface="Inter"/>
                <a:cs typeface="Inter"/>
                <a:sym typeface="Inter"/>
              </a:rPr>
              <a:t>Regularly update and patch network devices, operating systems, and applications to address vulnerabilities and mitigate security risks. This includes patching known vulnerabilities promptly.</a:t>
            </a:r>
            <a:endParaRPr b="0" i="0" sz="1550" u="none" cap="none" strike="noStrike"/>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1" name="Shape 301"/>
        <p:cNvGrpSpPr/>
        <p:nvPr/>
      </p:nvGrpSpPr>
      <p:grpSpPr>
        <a:xfrm>
          <a:off x="0" y="0"/>
          <a:ext cx="0" cy="0"/>
          <a:chOff x="0" y="0"/>
          <a:chExt cx="0" cy="0"/>
        </a:xfrm>
      </p:grpSpPr>
      <p:pic>
        <p:nvPicPr>
          <p:cNvPr descr="preencoded.png" id="302" name="Google Shape;302;p34"/>
          <p:cNvPicPr preferRelativeResize="0"/>
          <p:nvPr/>
        </p:nvPicPr>
        <p:blipFill rotWithShape="1">
          <a:blip r:embed="rId3">
            <a:alphaModFix/>
          </a:blip>
          <a:srcRect b="0" l="0" r="0" t="0"/>
          <a:stretch/>
        </p:blipFill>
        <p:spPr>
          <a:xfrm>
            <a:off x="0" y="0"/>
            <a:ext cx="5486400" cy="8229600"/>
          </a:xfrm>
          <a:prstGeom prst="rect">
            <a:avLst/>
          </a:prstGeom>
          <a:noFill/>
          <a:ln>
            <a:noFill/>
          </a:ln>
        </p:spPr>
      </p:pic>
      <p:sp>
        <p:nvSpPr>
          <p:cNvPr id="303" name="Google Shape;303;p34"/>
          <p:cNvSpPr/>
          <p:nvPr/>
        </p:nvSpPr>
        <p:spPr>
          <a:xfrm>
            <a:off x="6280190" y="3028236"/>
            <a:ext cx="5954197" cy="744260"/>
          </a:xfrm>
          <a:prstGeom prst="rect">
            <a:avLst/>
          </a:prstGeom>
          <a:noFill/>
          <a:ln>
            <a:noFill/>
          </a:ln>
        </p:spPr>
        <p:txBody>
          <a:bodyPr anchorCtr="0" anchor="t" bIns="0" lIns="0" spcFirstLastPara="1" rIns="0" wrap="square" tIns="0">
            <a:noAutofit/>
          </a:bodyPr>
          <a:lstStyle/>
          <a:p>
            <a:pPr indent="0" lvl="0" marL="0" marR="0" rtl="0" algn="l">
              <a:lnSpc>
                <a:spcPct val="125806"/>
              </a:lnSpc>
              <a:spcBef>
                <a:spcPts val="0"/>
              </a:spcBef>
              <a:spcAft>
                <a:spcPts val="0"/>
              </a:spcAft>
              <a:buClr>
                <a:srgbClr val="000000"/>
              </a:buClr>
              <a:buSzPts val="4650"/>
              <a:buFont typeface="Petrona"/>
              <a:buNone/>
            </a:pPr>
            <a:r>
              <a:rPr b="1" i="0" lang="en-US" sz="4650" u="none" cap="none" strike="noStrike">
                <a:solidFill>
                  <a:srgbClr val="000000"/>
                </a:solidFill>
                <a:latin typeface="Petrona"/>
                <a:ea typeface="Petrona"/>
                <a:cs typeface="Petrona"/>
                <a:sym typeface="Petrona"/>
              </a:rPr>
              <a:t>Q&amp;A Session</a:t>
            </a:r>
            <a:endParaRPr b="0" i="0" sz="4650" u="none" cap="none" strike="noStrike"/>
          </a:p>
        </p:txBody>
      </p:sp>
      <p:sp>
        <p:nvSpPr>
          <p:cNvPr id="304" name="Google Shape;304;p34"/>
          <p:cNvSpPr/>
          <p:nvPr/>
        </p:nvSpPr>
        <p:spPr>
          <a:xfrm>
            <a:off x="6280190" y="4112657"/>
            <a:ext cx="7556421" cy="1088708"/>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This concludes our presentation on IT Network, Internet, and Intranet Security. We welcome your questions and encourage you to share your insights and perspectives on this critical topic.</a:t>
            </a:r>
            <a:endParaRPr b="0" i="0" sz="1750" u="none" cap="none" strike="noStrike"/>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 name="Shape 74"/>
        <p:cNvGrpSpPr/>
        <p:nvPr/>
      </p:nvGrpSpPr>
      <p:grpSpPr>
        <a:xfrm>
          <a:off x="0" y="0"/>
          <a:ext cx="0" cy="0"/>
          <a:chOff x="0" y="0"/>
          <a:chExt cx="0" cy="0"/>
        </a:xfrm>
      </p:grpSpPr>
      <p:sp>
        <p:nvSpPr>
          <p:cNvPr id="75" name="Google Shape;75;p20"/>
          <p:cNvSpPr/>
          <p:nvPr/>
        </p:nvSpPr>
        <p:spPr>
          <a:xfrm>
            <a:off x="793790" y="2461260"/>
            <a:ext cx="5954197" cy="744260"/>
          </a:xfrm>
          <a:prstGeom prst="rect">
            <a:avLst/>
          </a:prstGeom>
          <a:noFill/>
          <a:ln>
            <a:noFill/>
          </a:ln>
        </p:spPr>
        <p:txBody>
          <a:bodyPr anchorCtr="0" anchor="t" bIns="0" lIns="0" spcFirstLastPara="1" rIns="0" wrap="square" tIns="0">
            <a:noAutofit/>
          </a:bodyPr>
          <a:lstStyle/>
          <a:p>
            <a:pPr indent="0" lvl="0" marL="0" marR="0" rtl="0" algn="l">
              <a:lnSpc>
                <a:spcPct val="125806"/>
              </a:lnSpc>
              <a:spcBef>
                <a:spcPts val="0"/>
              </a:spcBef>
              <a:spcAft>
                <a:spcPts val="0"/>
              </a:spcAft>
              <a:buClr>
                <a:srgbClr val="000000"/>
              </a:buClr>
              <a:buSzPts val="4650"/>
              <a:buFont typeface="Petrona"/>
              <a:buNone/>
            </a:pPr>
            <a:r>
              <a:rPr b="1" i="0" lang="en-US" sz="4650" u="none" cap="none" strike="noStrike">
                <a:solidFill>
                  <a:srgbClr val="000000"/>
                </a:solidFill>
                <a:latin typeface="Petrona"/>
                <a:ea typeface="Petrona"/>
                <a:cs typeface="Petrona"/>
                <a:sym typeface="Petrona"/>
              </a:rPr>
              <a:t>Introduction</a:t>
            </a:r>
            <a:endParaRPr b="0" i="0" sz="4650" u="none" cap="none" strike="noStrike"/>
          </a:p>
        </p:txBody>
      </p:sp>
      <p:sp>
        <p:nvSpPr>
          <p:cNvPr id="76" name="Google Shape;76;p20"/>
          <p:cNvSpPr/>
          <p:nvPr/>
        </p:nvSpPr>
        <p:spPr>
          <a:xfrm>
            <a:off x="793790" y="3749754"/>
            <a:ext cx="6244709" cy="181451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Modern communication heavily relies on IT networks, the internet, and intranets. Securely safeguarding these vital networks is paramount to protecting sensitive data, ensuring operational continuity, and mitigating the risk of cyberattacks.</a:t>
            </a:r>
            <a:endParaRPr b="0" i="0" sz="1750" u="none" cap="none" strike="noStrike"/>
          </a:p>
        </p:txBody>
      </p:sp>
      <p:sp>
        <p:nvSpPr>
          <p:cNvPr id="77" name="Google Shape;77;p20"/>
          <p:cNvSpPr/>
          <p:nvPr/>
        </p:nvSpPr>
        <p:spPr>
          <a:xfrm>
            <a:off x="7599521" y="3749754"/>
            <a:ext cx="6244709" cy="181451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This presentation will provide a comprehensive overview of network security, encompassing its key aspects, threats, best practices, emerging technologies, and essential recommendations for securing your digital infrastructure.</a:t>
            </a:r>
            <a:endParaRPr b="0" i="0" sz="1750" u="none" cap="none" strike="noStrike"/>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 name="Shape 82"/>
        <p:cNvGrpSpPr/>
        <p:nvPr/>
      </p:nvGrpSpPr>
      <p:grpSpPr>
        <a:xfrm>
          <a:off x="0" y="0"/>
          <a:ext cx="0" cy="0"/>
          <a:chOff x="0" y="0"/>
          <a:chExt cx="0" cy="0"/>
        </a:xfrm>
      </p:grpSpPr>
      <p:sp>
        <p:nvSpPr>
          <p:cNvPr id="83" name="Google Shape;83;p21"/>
          <p:cNvSpPr/>
          <p:nvPr/>
        </p:nvSpPr>
        <p:spPr>
          <a:xfrm>
            <a:off x="793790" y="792361"/>
            <a:ext cx="5954197" cy="744260"/>
          </a:xfrm>
          <a:prstGeom prst="rect">
            <a:avLst/>
          </a:prstGeom>
          <a:noFill/>
          <a:ln>
            <a:noFill/>
          </a:ln>
        </p:spPr>
        <p:txBody>
          <a:bodyPr anchorCtr="0" anchor="t" bIns="0" lIns="0" spcFirstLastPara="1" rIns="0" wrap="square" tIns="0">
            <a:noAutofit/>
          </a:bodyPr>
          <a:lstStyle/>
          <a:p>
            <a:pPr indent="0" lvl="0" marL="0" marR="0" rtl="0" algn="l">
              <a:lnSpc>
                <a:spcPct val="125806"/>
              </a:lnSpc>
              <a:spcBef>
                <a:spcPts val="0"/>
              </a:spcBef>
              <a:spcAft>
                <a:spcPts val="0"/>
              </a:spcAft>
              <a:buClr>
                <a:srgbClr val="000000"/>
              </a:buClr>
              <a:buSzPts val="4650"/>
              <a:buFont typeface="Petrona"/>
              <a:buNone/>
            </a:pPr>
            <a:r>
              <a:rPr b="1" i="0" lang="en-US" sz="4650" u="none" cap="none" strike="noStrike">
                <a:solidFill>
                  <a:srgbClr val="000000"/>
                </a:solidFill>
                <a:latin typeface="Petrona"/>
                <a:ea typeface="Petrona"/>
                <a:cs typeface="Petrona"/>
                <a:sym typeface="Petrona"/>
              </a:rPr>
              <a:t>Types of Networks</a:t>
            </a:r>
            <a:endParaRPr b="0" i="0" sz="4650" u="none" cap="none" strike="noStrike"/>
          </a:p>
        </p:txBody>
      </p:sp>
      <p:sp>
        <p:nvSpPr>
          <p:cNvPr id="84" name="Google Shape;84;p21"/>
          <p:cNvSpPr/>
          <p:nvPr/>
        </p:nvSpPr>
        <p:spPr>
          <a:xfrm>
            <a:off x="793790" y="1990249"/>
            <a:ext cx="6408063" cy="2791539"/>
          </a:xfrm>
          <a:prstGeom prst="roundRect">
            <a:avLst>
              <a:gd fmla="val 3413"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5" name="Google Shape;85;p21"/>
          <p:cNvSpPr/>
          <p:nvPr/>
        </p:nvSpPr>
        <p:spPr>
          <a:xfrm>
            <a:off x="1028224" y="2224683"/>
            <a:ext cx="3532108" cy="372070"/>
          </a:xfrm>
          <a:prstGeom prst="rect">
            <a:avLst/>
          </a:prstGeom>
          <a:noFill/>
          <a:ln>
            <a:noFill/>
          </a:ln>
        </p:spPr>
        <p:txBody>
          <a:bodyPr anchorCtr="0" anchor="t" bIns="0" lIns="0" spcFirstLastPara="1" rIns="0" wrap="square" tIns="0">
            <a:noAutofit/>
          </a:bodyPr>
          <a:lstStyle/>
          <a:p>
            <a:pPr indent="0" lvl="0" marL="0" marR="0" rtl="0" algn="l">
              <a:lnSpc>
                <a:spcPct val="126086"/>
              </a:lnSpc>
              <a:spcBef>
                <a:spcPts val="0"/>
              </a:spcBef>
              <a:spcAft>
                <a:spcPts val="0"/>
              </a:spcAft>
              <a:buClr>
                <a:srgbClr val="272525"/>
              </a:buClr>
              <a:buSzPts val="2300"/>
              <a:buFont typeface="Petrona"/>
              <a:buNone/>
            </a:pPr>
            <a:r>
              <a:rPr b="1" i="0" lang="en-US" sz="2300" u="none" cap="none" strike="noStrike">
                <a:solidFill>
                  <a:srgbClr val="272525"/>
                </a:solidFill>
                <a:latin typeface="Petrona"/>
                <a:ea typeface="Petrona"/>
                <a:cs typeface="Petrona"/>
                <a:sym typeface="Petrona"/>
              </a:rPr>
              <a:t>LAN (Local Area Network)</a:t>
            </a:r>
            <a:endParaRPr b="0" i="0" sz="2300" u="none" cap="none" strike="noStrike"/>
          </a:p>
        </p:txBody>
      </p:sp>
      <p:sp>
        <p:nvSpPr>
          <p:cNvPr id="86" name="Google Shape;86;p21"/>
          <p:cNvSpPr/>
          <p:nvPr/>
        </p:nvSpPr>
        <p:spPr>
          <a:xfrm>
            <a:off x="1028224" y="2732842"/>
            <a:ext cx="5939195" cy="145161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A LAN connects devices within a limited geographical area, such as an office, home, or university campus. It allows for communication and sharing of resources within the local network.</a:t>
            </a:r>
            <a:endParaRPr b="0" i="0" sz="1750" u="none" cap="none" strike="noStrike"/>
          </a:p>
        </p:txBody>
      </p:sp>
      <p:sp>
        <p:nvSpPr>
          <p:cNvPr id="87" name="Google Shape;87;p21"/>
          <p:cNvSpPr/>
          <p:nvPr/>
        </p:nvSpPr>
        <p:spPr>
          <a:xfrm>
            <a:off x="7428667" y="1990249"/>
            <a:ext cx="6408063" cy="2791539"/>
          </a:xfrm>
          <a:prstGeom prst="roundRect">
            <a:avLst>
              <a:gd fmla="val 3413"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88" name="Google Shape;88;p21"/>
          <p:cNvSpPr/>
          <p:nvPr/>
        </p:nvSpPr>
        <p:spPr>
          <a:xfrm>
            <a:off x="7663101" y="2224683"/>
            <a:ext cx="3616047" cy="372070"/>
          </a:xfrm>
          <a:prstGeom prst="rect">
            <a:avLst/>
          </a:prstGeom>
          <a:noFill/>
          <a:ln>
            <a:noFill/>
          </a:ln>
        </p:spPr>
        <p:txBody>
          <a:bodyPr anchorCtr="0" anchor="t" bIns="0" lIns="0" spcFirstLastPara="1" rIns="0" wrap="square" tIns="0">
            <a:noAutofit/>
          </a:bodyPr>
          <a:lstStyle/>
          <a:p>
            <a:pPr indent="0" lvl="0" marL="0" marR="0" rtl="0" algn="l">
              <a:lnSpc>
                <a:spcPct val="126086"/>
              </a:lnSpc>
              <a:spcBef>
                <a:spcPts val="0"/>
              </a:spcBef>
              <a:spcAft>
                <a:spcPts val="0"/>
              </a:spcAft>
              <a:buClr>
                <a:srgbClr val="272525"/>
              </a:buClr>
              <a:buSzPts val="2300"/>
              <a:buFont typeface="Petrona"/>
              <a:buNone/>
            </a:pPr>
            <a:r>
              <a:rPr b="1" i="0" lang="en-US" sz="2300" u="none" cap="none" strike="noStrike">
                <a:solidFill>
                  <a:srgbClr val="272525"/>
                </a:solidFill>
                <a:latin typeface="Petrona"/>
                <a:ea typeface="Petrona"/>
                <a:cs typeface="Petrona"/>
                <a:sym typeface="Petrona"/>
              </a:rPr>
              <a:t>WAN (Wide Area Network)</a:t>
            </a:r>
            <a:endParaRPr b="0" i="0" sz="2300" u="none" cap="none" strike="noStrike"/>
          </a:p>
        </p:txBody>
      </p:sp>
      <p:sp>
        <p:nvSpPr>
          <p:cNvPr id="89" name="Google Shape;89;p21"/>
          <p:cNvSpPr/>
          <p:nvPr/>
        </p:nvSpPr>
        <p:spPr>
          <a:xfrm>
            <a:off x="7663101" y="2732842"/>
            <a:ext cx="5939195" cy="1814513"/>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WANs extend over larger geographical areas, connecting multiple LANs or offices across cities, countries, or even continents. They facilitate communication and data exchange over long distances.</a:t>
            </a:r>
            <a:endParaRPr b="0" i="0" sz="1750" u="none" cap="none" strike="noStrike"/>
          </a:p>
        </p:txBody>
      </p:sp>
      <p:sp>
        <p:nvSpPr>
          <p:cNvPr id="90" name="Google Shape;90;p21"/>
          <p:cNvSpPr/>
          <p:nvPr/>
        </p:nvSpPr>
        <p:spPr>
          <a:xfrm>
            <a:off x="793790" y="5008602"/>
            <a:ext cx="6408063" cy="2428637"/>
          </a:xfrm>
          <a:prstGeom prst="roundRect">
            <a:avLst>
              <a:gd fmla="val 3923"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1" name="Google Shape;91;p21"/>
          <p:cNvSpPr/>
          <p:nvPr/>
        </p:nvSpPr>
        <p:spPr>
          <a:xfrm>
            <a:off x="1028224" y="5243036"/>
            <a:ext cx="2977039" cy="372070"/>
          </a:xfrm>
          <a:prstGeom prst="rect">
            <a:avLst/>
          </a:prstGeom>
          <a:noFill/>
          <a:ln>
            <a:noFill/>
          </a:ln>
        </p:spPr>
        <p:txBody>
          <a:bodyPr anchorCtr="0" anchor="t" bIns="0" lIns="0" spcFirstLastPara="1" rIns="0" wrap="square" tIns="0">
            <a:noAutofit/>
          </a:bodyPr>
          <a:lstStyle/>
          <a:p>
            <a:pPr indent="0" lvl="0" marL="0" marR="0" rtl="0" algn="l">
              <a:lnSpc>
                <a:spcPct val="126086"/>
              </a:lnSpc>
              <a:spcBef>
                <a:spcPts val="0"/>
              </a:spcBef>
              <a:spcAft>
                <a:spcPts val="0"/>
              </a:spcAft>
              <a:buClr>
                <a:srgbClr val="272525"/>
              </a:buClr>
              <a:buSzPts val="2300"/>
              <a:buFont typeface="Petrona"/>
              <a:buNone/>
            </a:pPr>
            <a:r>
              <a:rPr b="1" i="0" lang="en-US" sz="2300" u="none" cap="none" strike="noStrike">
                <a:solidFill>
                  <a:srgbClr val="272525"/>
                </a:solidFill>
                <a:latin typeface="Petrona"/>
                <a:ea typeface="Petrona"/>
                <a:cs typeface="Petrona"/>
                <a:sym typeface="Petrona"/>
              </a:rPr>
              <a:t>Internet</a:t>
            </a:r>
            <a:endParaRPr b="0" i="0" sz="2300" u="none" cap="none" strike="noStrike"/>
          </a:p>
        </p:txBody>
      </p:sp>
      <p:sp>
        <p:nvSpPr>
          <p:cNvPr id="92" name="Google Shape;92;p21"/>
          <p:cNvSpPr/>
          <p:nvPr/>
        </p:nvSpPr>
        <p:spPr>
          <a:xfrm>
            <a:off x="1028224" y="5751195"/>
            <a:ext cx="5939195" cy="145161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The internet is a global network of networks, providing a vast platform for communication, information sharing, and commerce. Its public nature makes it susceptible to cyberattacks.</a:t>
            </a:r>
            <a:endParaRPr b="0" i="0" sz="1750" u="none" cap="none" strike="noStrike"/>
          </a:p>
        </p:txBody>
      </p:sp>
      <p:sp>
        <p:nvSpPr>
          <p:cNvPr id="93" name="Google Shape;93;p21"/>
          <p:cNvSpPr/>
          <p:nvPr/>
        </p:nvSpPr>
        <p:spPr>
          <a:xfrm>
            <a:off x="7428667" y="5008602"/>
            <a:ext cx="6408063" cy="2428637"/>
          </a:xfrm>
          <a:prstGeom prst="roundRect">
            <a:avLst>
              <a:gd fmla="val 3923"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94" name="Google Shape;94;p21"/>
          <p:cNvSpPr/>
          <p:nvPr/>
        </p:nvSpPr>
        <p:spPr>
          <a:xfrm>
            <a:off x="7663101" y="5243036"/>
            <a:ext cx="2977039" cy="372070"/>
          </a:xfrm>
          <a:prstGeom prst="rect">
            <a:avLst/>
          </a:prstGeom>
          <a:noFill/>
          <a:ln>
            <a:noFill/>
          </a:ln>
        </p:spPr>
        <p:txBody>
          <a:bodyPr anchorCtr="0" anchor="t" bIns="0" lIns="0" spcFirstLastPara="1" rIns="0" wrap="square" tIns="0">
            <a:noAutofit/>
          </a:bodyPr>
          <a:lstStyle/>
          <a:p>
            <a:pPr indent="0" lvl="0" marL="0" marR="0" rtl="0" algn="l">
              <a:lnSpc>
                <a:spcPct val="126086"/>
              </a:lnSpc>
              <a:spcBef>
                <a:spcPts val="0"/>
              </a:spcBef>
              <a:spcAft>
                <a:spcPts val="0"/>
              </a:spcAft>
              <a:buClr>
                <a:srgbClr val="272525"/>
              </a:buClr>
              <a:buSzPts val="2300"/>
              <a:buFont typeface="Petrona"/>
              <a:buNone/>
            </a:pPr>
            <a:r>
              <a:rPr b="1" i="0" lang="en-US" sz="2300" u="none" cap="none" strike="noStrike">
                <a:solidFill>
                  <a:srgbClr val="272525"/>
                </a:solidFill>
                <a:latin typeface="Petrona"/>
                <a:ea typeface="Petrona"/>
                <a:cs typeface="Petrona"/>
                <a:sym typeface="Petrona"/>
              </a:rPr>
              <a:t>Intranet</a:t>
            </a:r>
            <a:endParaRPr b="0" i="0" sz="2300" u="none" cap="none" strike="noStrike"/>
          </a:p>
        </p:txBody>
      </p:sp>
      <p:sp>
        <p:nvSpPr>
          <p:cNvPr id="95" name="Google Shape;95;p21"/>
          <p:cNvSpPr/>
          <p:nvPr/>
        </p:nvSpPr>
        <p:spPr>
          <a:xfrm>
            <a:off x="7663101" y="5751195"/>
            <a:ext cx="5939195" cy="1451610"/>
          </a:xfrm>
          <a:prstGeom prst="rect">
            <a:avLst/>
          </a:prstGeom>
          <a:noFill/>
          <a:ln>
            <a:noFill/>
          </a:ln>
        </p:spPr>
        <p:txBody>
          <a:bodyPr anchorCtr="0" anchor="t" bIns="0" lIns="0" spcFirstLastPara="1" rIns="0" wrap="square" tIns="0">
            <a:noAutofit/>
          </a:bodyPr>
          <a:lstStyle/>
          <a:p>
            <a:pPr indent="0" lvl="0" marL="0" marR="0" rtl="0" algn="l">
              <a:lnSpc>
                <a:spcPct val="162857"/>
              </a:lnSpc>
              <a:spcBef>
                <a:spcPts val="0"/>
              </a:spcBef>
              <a:spcAft>
                <a:spcPts val="0"/>
              </a:spcAft>
              <a:buClr>
                <a:srgbClr val="272525"/>
              </a:buClr>
              <a:buSzPts val="1750"/>
              <a:buFont typeface="Inter"/>
              <a:buNone/>
            </a:pPr>
            <a:r>
              <a:rPr b="0" i="0" lang="en-US" sz="1750" u="none" cap="none" strike="noStrike">
                <a:solidFill>
                  <a:srgbClr val="272525"/>
                </a:solidFill>
                <a:latin typeface="Inter"/>
                <a:ea typeface="Inter"/>
                <a:cs typeface="Inter"/>
                <a:sym typeface="Inter"/>
              </a:rPr>
              <a:t>An intranet is a private network within an organization, used for internal communication, collaboration, and information sharing. It provides a secure environment for confidential data.</a:t>
            </a:r>
            <a:endParaRPr b="0" i="0" sz="1750" u="none" cap="none" strike="noStrike"/>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 name="Shape 100"/>
        <p:cNvGrpSpPr/>
        <p:nvPr/>
      </p:nvGrpSpPr>
      <p:grpSpPr>
        <a:xfrm>
          <a:off x="0" y="0"/>
          <a:ext cx="0" cy="0"/>
          <a:chOff x="0" y="0"/>
          <a:chExt cx="0" cy="0"/>
        </a:xfrm>
      </p:grpSpPr>
      <p:pic>
        <p:nvPicPr>
          <p:cNvPr descr="preencoded.png" id="101" name="Google Shape;101;p22"/>
          <p:cNvPicPr preferRelativeResize="0"/>
          <p:nvPr/>
        </p:nvPicPr>
        <p:blipFill rotWithShape="1">
          <a:blip r:embed="rId3">
            <a:alphaModFix/>
          </a:blip>
          <a:srcRect b="0" l="0" r="0" t="0"/>
          <a:stretch/>
        </p:blipFill>
        <p:spPr>
          <a:xfrm>
            <a:off x="0" y="0"/>
            <a:ext cx="14630400" cy="2528768"/>
          </a:xfrm>
          <a:prstGeom prst="rect">
            <a:avLst/>
          </a:prstGeom>
          <a:noFill/>
          <a:ln>
            <a:noFill/>
          </a:ln>
        </p:spPr>
      </p:pic>
      <p:sp>
        <p:nvSpPr>
          <p:cNvPr id="102" name="Google Shape;102;p22"/>
          <p:cNvSpPr/>
          <p:nvPr/>
        </p:nvSpPr>
        <p:spPr>
          <a:xfrm>
            <a:off x="708065" y="3142893"/>
            <a:ext cx="8561665" cy="663773"/>
          </a:xfrm>
          <a:prstGeom prst="rect">
            <a:avLst/>
          </a:prstGeom>
          <a:noFill/>
          <a:ln>
            <a:noFill/>
          </a:ln>
        </p:spPr>
        <p:txBody>
          <a:bodyPr anchorCtr="0" anchor="t" bIns="0" lIns="0" spcFirstLastPara="1" rIns="0" wrap="square" tIns="0">
            <a:noAutofit/>
          </a:bodyPr>
          <a:lstStyle/>
          <a:p>
            <a:pPr indent="0" lvl="0" marL="0" marR="0" rtl="0" algn="l">
              <a:lnSpc>
                <a:spcPct val="125301"/>
              </a:lnSpc>
              <a:spcBef>
                <a:spcPts val="0"/>
              </a:spcBef>
              <a:spcAft>
                <a:spcPts val="0"/>
              </a:spcAft>
              <a:buClr>
                <a:srgbClr val="000000"/>
              </a:buClr>
              <a:buSzPts val="4150"/>
              <a:buFont typeface="Petrona"/>
              <a:buNone/>
            </a:pPr>
            <a:r>
              <a:rPr b="1" i="0" lang="en-US" sz="4150" u="none" cap="none" strike="noStrike">
                <a:solidFill>
                  <a:srgbClr val="000000"/>
                </a:solidFill>
                <a:latin typeface="Petrona"/>
                <a:ea typeface="Petrona"/>
                <a:cs typeface="Petrona"/>
                <a:sym typeface="Petrona"/>
              </a:rPr>
              <a:t>Common Network Security Threats</a:t>
            </a:r>
            <a:endParaRPr b="0" i="0" sz="4150" u="none" cap="none" strike="noStrike"/>
          </a:p>
        </p:txBody>
      </p:sp>
      <p:sp>
        <p:nvSpPr>
          <p:cNvPr id="103" name="Google Shape;103;p22"/>
          <p:cNvSpPr/>
          <p:nvPr/>
        </p:nvSpPr>
        <p:spPr>
          <a:xfrm>
            <a:off x="708065" y="4337566"/>
            <a:ext cx="455176" cy="455176"/>
          </a:xfrm>
          <a:prstGeom prst="roundRect">
            <a:avLst>
              <a:gd fmla="val 18667"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4" name="Google Shape;104;p22"/>
          <p:cNvSpPr/>
          <p:nvPr/>
        </p:nvSpPr>
        <p:spPr>
          <a:xfrm>
            <a:off x="867489" y="4405789"/>
            <a:ext cx="136327" cy="31861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2500"/>
              <a:buFont typeface="Petrona"/>
              <a:buNone/>
            </a:pPr>
            <a:r>
              <a:rPr b="1" i="0" lang="en-US" sz="2500" u="none" cap="none" strike="noStrike">
                <a:solidFill>
                  <a:srgbClr val="272525"/>
                </a:solidFill>
                <a:latin typeface="Petrona"/>
                <a:ea typeface="Petrona"/>
                <a:cs typeface="Petrona"/>
                <a:sym typeface="Petrona"/>
              </a:rPr>
              <a:t>1</a:t>
            </a:r>
            <a:endParaRPr b="0" i="0" sz="2500" u="none" cap="none" strike="noStrike"/>
          </a:p>
        </p:txBody>
      </p:sp>
      <p:sp>
        <p:nvSpPr>
          <p:cNvPr id="105" name="Google Shape;105;p22"/>
          <p:cNvSpPr/>
          <p:nvPr/>
        </p:nvSpPr>
        <p:spPr>
          <a:xfrm>
            <a:off x="1365528" y="4337566"/>
            <a:ext cx="2655213" cy="331827"/>
          </a:xfrm>
          <a:prstGeom prst="rect">
            <a:avLst/>
          </a:prstGeom>
          <a:noFill/>
          <a:ln>
            <a:noFill/>
          </a:ln>
        </p:spPr>
        <p:txBody>
          <a:bodyPr anchorCtr="0" anchor="t" bIns="0" lIns="0" spcFirstLastPara="1" rIns="0" wrap="square" tIns="0">
            <a:noAutofit/>
          </a:bodyPr>
          <a:lstStyle/>
          <a:p>
            <a:pPr indent="0" lvl="0" marL="0" marR="0" rtl="0" algn="l">
              <a:lnSpc>
                <a:spcPct val="126829"/>
              </a:lnSpc>
              <a:spcBef>
                <a:spcPts val="0"/>
              </a:spcBef>
              <a:spcAft>
                <a:spcPts val="0"/>
              </a:spcAft>
              <a:buClr>
                <a:srgbClr val="272525"/>
              </a:buClr>
              <a:buSzPts val="2050"/>
              <a:buFont typeface="Petrona"/>
              <a:buNone/>
            </a:pPr>
            <a:r>
              <a:rPr b="1" i="0" lang="en-US" sz="2050" u="none" cap="none" strike="noStrike">
                <a:solidFill>
                  <a:srgbClr val="272525"/>
                </a:solidFill>
                <a:latin typeface="Petrona"/>
                <a:ea typeface="Petrona"/>
                <a:cs typeface="Petrona"/>
                <a:sym typeface="Petrona"/>
              </a:rPr>
              <a:t>DDoS Attacks</a:t>
            </a:r>
            <a:endParaRPr b="0" i="0" sz="2050" u="none" cap="none" strike="noStrike"/>
          </a:p>
        </p:txBody>
      </p:sp>
      <p:sp>
        <p:nvSpPr>
          <p:cNvPr id="106" name="Google Shape;106;p22"/>
          <p:cNvSpPr/>
          <p:nvPr/>
        </p:nvSpPr>
        <p:spPr>
          <a:xfrm>
            <a:off x="1365528" y="4790718"/>
            <a:ext cx="5848588" cy="970836"/>
          </a:xfrm>
          <a:prstGeom prst="rect">
            <a:avLst/>
          </a:prstGeom>
          <a:noFill/>
          <a:ln>
            <a:noFill/>
          </a:ln>
        </p:spPr>
        <p:txBody>
          <a:bodyPr anchorCtr="0" anchor="t" bIns="0" lIns="0" spcFirstLastPara="1" rIns="0" wrap="square" tIns="0">
            <a:noAutofit/>
          </a:bodyPr>
          <a:lstStyle/>
          <a:p>
            <a:pPr indent="0" lvl="0" marL="0" marR="0" rtl="0" algn="l">
              <a:lnSpc>
                <a:spcPct val="161290"/>
              </a:lnSpc>
              <a:spcBef>
                <a:spcPts val="0"/>
              </a:spcBef>
              <a:spcAft>
                <a:spcPts val="0"/>
              </a:spcAft>
              <a:buClr>
                <a:srgbClr val="272525"/>
              </a:buClr>
              <a:buSzPts val="1550"/>
              <a:buFont typeface="Inter"/>
              <a:buNone/>
            </a:pPr>
            <a:r>
              <a:rPr b="0" i="0" lang="en-US" sz="1550" u="none" cap="none" strike="noStrike">
                <a:solidFill>
                  <a:srgbClr val="272525"/>
                </a:solidFill>
                <a:latin typeface="Inter"/>
                <a:ea typeface="Inter"/>
                <a:cs typeface="Inter"/>
                <a:sym typeface="Inter"/>
              </a:rPr>
              <a:t>Distributed Denial of Service (DDoS) attacks overwhelm a network or server with traffic from multiple sources, making it inaccessible to legitimate users.</a:t>
            </a:r>
            <a:endParaRPr b="0" i="0" sz="1550" u="none" cap="none" strike="noStrike"/>
          </a:p>
        </p:txBody>
      </p:sp>
      <p:sp>
        <p:nvSpPr>
          <p:cNvPr id="107" name="Google Shape;107;p22"/>
          <p:cNvSpPr/>
          <p:nvPr/>
        </p:nvSpPr>
        <p:spPr>
          <a:xfrm>
            <a:off x="7416403" y="4337566"/>
            <a:ext cx="455176" cy="455176"/>
          </a:xfrm>
          <a:prstGeom prst="roundRect">
            <a:avLst>
              <a:gd fmla="val 18667"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08" name="Google Shape;108;p22"/>
          <p:cNvSpPr/>
          <p:nvPr/>
        </p:nvSpPr>
        <p:spPr>
          <a:xfrm>
            <a:off x="7553682" y="4405789"/>
            <a:ext cx="180618" cy="31861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2500"/>
              <a:buFont typeface="Petrona"/>
              <a:buNone/>
            </a:pPr>
            <a:r>
              <a:rPr b="1" i="0" lang="en-US" sz="2500" u="none" cap="none" strike="noStrike">
                <a:solidFill>
                  <a:srgbClr val="272525"/>
                </a:solidFill>
                <a:latin typeface="Petrona"/>
                <a:ea typeface="Petrona"/>
                <a:cs typeface="Petrona"/>
                <a:sym typeface="Petrona"/>
              </a:rPr>
              <a:t>2</a:t>
            </a:r>
            <a:endParaRPr b="0" i="0" sz="2500" u="none" cap="none" strike="noStrike"/>
          </a:p>
        </p:txBody>
      </p:sp>
      <p:sp>
        <p:nvSpPr>
          <p:cNvPr id="109" name="Google Shape;109;p22"/>
          <p:cNvSpPr/>
          <p:nvPr/>
        </p:nvSpPr>
        <p:spPr>
          <a:xfrm>
            <a:off x="8073866" y="4337566"/>
            <a:ext cx="4323278" cy="331827"/>
          </a:xfrm>
          <a:prstGeom prst="rect">
            <a:avLst/>
          </a:prstGeom>
          <a:noFill/>
          <a:ln>
            <a:noFill/>
          </a:ln>
        </p:spPr>
        <p:txBody>
          <a:bodyPr anchorCtr="0" anchor="t" bIns="0" lIns="0" spcFirstLastPara="1" rIns="0" wrap="square" tIns="0">
            <a:noAutofit/>
          </a:bodyPr>
          <a:lstStyle/>
          <a:p>
            <a:pPr indent="0" lvl="0" marL="0" marR="0" rtl="0" algn="l">
              <a:lnSpc>
                <a:spcPct val="126829"/>
              </a:lnSpc>
              <a:spcBef>
                <a:spcPts val="0"/>
              </a:spcBef>
              <a:spcAft>
                <a:spcPts val="0"/>
              </a:spcAft>
              <a:buClr>
                <a:srgbClr val="272525"/>
              </a:buClr>
              <a:buSzPts val="2050"/>
              <a:buFont typeface="Petrona"/>
              <a:buNone/>
            </a:pPr>
            <a:r>
              <a:rPr b="1" i="0" lang="en-US" sz="2050" u="none" cap="none" strike="noStrike">
                <a:solidFill>
                  <a:srgbClr val="272525"/>
                </a:solidFill>
                <a:latin typeface="Petrona"/>
                <a:ea typeface="Petrona"/>
                <a:cs typeface="Petrona"/>
                <a:sym typeface="Petrona"/>
              </a:rPr>
              <a:t>Man-in-the-Middle (MITM) Attacks</a:t>
            </a:r>
            <a:endParaRPr b="0" i="0" sz="2050" u="none" cap="none" strike="noStrike"/>
          </a:p>
        </p:txBody>
      </p:sp>
      <p:sp>
        <p:nvSpPr>
          <p:cNvPr id="110" name="Google Shape;110;p22"/>
          <p:cNvSpPr/>
          <p:nvPr/>
        </p:nvSpPr>
        <p:spPr>
          <a:xfrm>
            <a:off x="8073866" y="4790718"/>
            <a:ext cx="5848588" cy="970836"/>
          </a:xfrm>
          <a:prstGeom prst="rect">
            <a:avLst/>
          </a:prstGeom>
          <a:noFill/>
          <a:ln>
            <a:noFill/>
          </a:ln>
        </p:spPr>
        <p:txBody>
          <a:bodyPr anchorCtr="0" anchor="t" bIns="0" lIns="0" spcFirstLastPara="1" rIns="0" wrap="square" tIns="0">
            <a:noAutofit/>
          </a:bodyPr>
          <a:lstStyle/>
          <a:p>
            <a:pPr indent="0" lvl="0" marL="0" marR="0" rtl="0" algn="l">
              <a:lnSpc>
                <a:spcPct val="161290"/>
              </a:lnSpc>
              <a:spcBef>
                <a:spcPts val="0"/>
              </a:spcBef>
              <a:spcAft>
                <a:spcPts val="0"/>
              </a:spcAft>
              <a:buClr>
                <a:srgbClr val="272525"/>
              </a:buClr>
              <a:buSzPts val="1550"/>
              <a:buFont typeface="Inter"/>
              <a:buNone/>
            </a:pPr>
            <a:r>
              <a:rPr b="0" i="0" lang="en-US" sz="1550" u="none" cap="none" strike="noStrike">
                <a:solidFill>
                  <a:srgbClr val="272525"/>
                </a:solidFill>
                <a:latin typeface="Inter"/>
                <a:ea typeface="Inter"/>
                <a:cs typeface="Inter"/>
                <a:sym typeface="Inter"/>
              </a:rPr>
              <a:t>MITM attacks intercept communication between two parties, allowing the attacker to eavesdrop on data and potentially modify it without detection.</a:t>
            </a:r>
            <a:endParaRPr b="0" i="0" sz="1550" u="none" cap="none" strike="noStrike"/>
          </a:p>
        </p:txBody>
      </p:sp>
      <p:sp>
        <p:nvSpPr>
          <p:cNvPr id="111" name="Google Shape;111;p22"/>
          <p:cNvSpPr/>
          <p:nvPr/>
        </p:nvSpPr>
        <p:spPr>
          <a:xfrm>
            <a:off x="708065" y="6191369"/>
            <a:ext cx="455176" cy="455176"/>
          </a:xfrm>
          <a:prstGeom prst="roundRect">
            <a:avLst>
              <a:gd fmla="val 18667"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2" name="Google Shape;112;p22"/>
          <p:cNvSpPr/>
          <p:nvPr/>
        </p:nvSpPr>
        <p:spPr>
          <a:xfrm>
            <a:off x="845463" y="6259592"/>
            <a:ext cx="180380" cy="31861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2500"/>
              <a:buFont typeface="Petrona"/>
              <a:buNone/>
            </a:pPr>
            <a:r>
              <a:rPr b="1" i="0" lang="en-US" sz="2500" u="none" cap="none" strike="noStrike">
                <a:solidFill>
                  <a:srgbClr val="272525"/>
                </a:solidFill>
                <a:latin typeface="Petrona"/>
                <a:ea typeface="Petrona"/>
                <a:cs typeface="Petrona"/>
                <a:sym typeface="Petrona"/>
              </a:rPr>
              <a:t>3</a:t>
            </a:r>
            <a:endParaRPr b="0" i="0" sz="2500" u="none" cap="none" strike="noStrike"/>
          </a:p>
        </p:txBody>
      </p:sp>
      <p:sp>
        <p:nvSpPr>
          <p:cNvPr id="113" name="Google Shape;113;p22"/>
          <p:cNvSpPr/>
          <p:nvPr/>
        </p:nvSpPr>
        <p:spPr>
          <a:xfrm>
            <a:off x="1365528" y="6191369"/>
            <a:ext cx="2655213" cy="331827"/>
          </a:xfrm>
          <a:prstGeom prst="rect">
            <a:avLst/>
          </a:prstGeom>
          <a:noFill/>
          <a:ln>
            <a:noFill/>
          </a:ln>
        </p:spPr>
        <p:txBody>
          <a:bodyPr anchorCtr="0" anchor="t" bIns="0" lIns="0" spcFirstLastPara="1" rIns="0" wrap="square" tIns="0">
            <a:noAutofit/>
          </a:bodyPr>
          <a:lstStyle/>
          <a:p>
            <a:pPr indent="0" lvl="0" marL="0" marR="0" rtl="0" algn="l">
              <a:lnSpc>
                <a:spcPct val="126829"/>
              </a:lnSpc>
              <a:spcBef>
                <a:spcPts val="0"/>
              </a:spcBef>
              <a:spcAft>
                <a:spcPts val="0"/>
              </a:spcAft>
              <a:buClr>
                <a:srgbClr val="272525"/>
              </a:buClr>
              <a:buSzPts val="2050"/>
              <a:buFont typeface="Petrona"/>
              <a:buNone/>
            </a:pPr>
            <a:r>
              <a:rPr b="1" i="0" lang="en-US" sz="2050" u="none" cap="none" strike="noStrike">
                <a:solidFill>
                  <a:srgbClr val="272525"/>
                </a:solidFill>
                <a:latin typeface="Petrona"/>
                <a:ea typeface="Petrona"/>
                <a:cs typeface="Petrona"/>
                <a:sym typeface="Petrona"/>
              </a:rPr>
              <a:t>Packet Sniffing</a:t>
            </a:r>
            <a:endParaRPr b="0" i="0" sz="2050" u="none" cap="none" strike="noStrike"/>
          </a:p>
        </p:txBody>
      </p:sp>
      <p:sp>
        <p:nvSpPr>
          <p:cNvPr id="114" name="Google Shape;114;p22"/>
          <p:cNvSpPr/>
          <p:nvPr/>
        </p:nvSpPr>
        <p:spPr>
          <a:xfrm>
            <a:off x="1365528" y="6644521"/>
            <a:ext cx="5848588" cy="970836"/>
          </a:xfrm>
          <a:prstGeom prst="rect">
            <a:avLst/>
          </a:prstGeom>
          <a:noFill/>
          <a:ln>
            <a:noFill/>
          </a:ln>
        </p:spPr>
        <p:txBody>
          <a:bodyPr anchorCtr="0" anchor="t" bIns="0" lIns="0" spcFirstLastPara="1" rIns="0" wrap="square" tIns="0">
            <a:noAutofit/>
          </a:bodyPr>
          <a:lstStyle/>
          <a:p>
            <a:pPr indent="0" lvl="0" marL="0" marR="0" rtl="0" algn="l">
              <a:lnSpc>
                <a:spcPct val="161290"/>
              </a:lnSpc>
              <a:spcBef>
                <a:spcPts val="0"/>
              </a:spcBef>
              <a:spcAft>
                <a:spcPts val="0"/>
              </a:spcAft>
              <a:buClr>
                <a:srgbClr val="272525"/>
              </a:buClr>
              <a:buSzPts val="1550"/>
              <a:buFont typeface="Inter"/>
              <a:buNone/>
            </a:pPr>
            <a:r>
              <a:rPr b="0" i="0" lang="en-US" sz="1550" u="none" cap="none" strike="noStrike">
                <a:solidFill>
                  <a:srgbClr val="272525"/>
                </a:solidFill>
                <a:latin typeface="Inter"/>
                <a:ea typeface="Inter"/>
                <a:cs typeface="Inter"/>
                <a:sym typeface="Inter"/>
              </a:rPr>
              <a:t>Packet sniffing involves capturing and analyzing data packets transmitted over a network, potentially exposing sensitive information if encryption is not used.</a:t>
            </a:r>
            <a:endParaRPr b="0" i="0" sz="1550" u="none" cap="none" strike="noStrike"/>
          </a:p>
        </p:txBody>
      </p:sp>
      <p:sp>
        <p:nvSpPr>
          <p:cNvPr id="115" name="Google Shape;115;p22"/>
          <p:cNvSpPr/>
          <p:nvPr/>
        </p:nvSpPr>
        <p:spPr>
          <a:xfrm>
            <a:off x="7416403" y="6191369"/>
            <a:ext cx="455176" cy="455176"/>
          </a:xfrm>
          <a:prstGeom prst="roundRect">
            <a:avLst>
              <a:gd fmla="val 18667"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16" name="Google Shape;116;p22"/>
          <p:cNvSpPr/>
          <p:nvPr/>
        </p:nvSpPr>
        <p:spPr>
          <a:xfrm>
            <a:off x="7558088" y="6259592"/>
            <a:ext cx="171688" cy="318611"/>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2500"/>
              <a:buFont typeface="Petrona"/>
              <a:buNone/>
            </a:pPr>
            <a:r>
              <a:rPr b="1" i="0" lang="en-US" sz="2500" u="none" cap="none" strike="noStrike">
                <a:solidFill>
                  <a:srgbClr val="272525"/>
                </a:solidFill>
                <a:latin typeface="Petrona"/>
                <a:ea typeface="Petrona"/>
                <a:cs typeface="Petrona"/>
                <a:sym typeface="Petrona"/>
              </a:rPr>
              <a:t>4</a:t>
            </a:r>
            <a:endParaRPr b="0" i="0" sz="2500" u="none" cap="none" strike="noStrike"/>
          </a:p>
        </p:txBody>
      </p:sp>
      <p:sp>
        <p:nvSpPr>
          <p:cNvPr id="117" name="Google Shape;117;p22"/>
          <p:cNvSpPr/>
          <p:nvPr/>
        </p:nvSpPr>
        <p:spPr>
          <a:xfrm>
            <a:off x="8073866" y="6191369"/>
            <a:ext cx="2655213" cy="331827"/>
          </a:xfrm>
          <a:prstGeom prst="rect">
            <a:avLst/>
          </a:prstGeom>
          <a:noFill/>
          <a:ln>
            <a:noFill/>
          </a:ln>
        </p:spPr>
        <p:txBody>
          <a:bodyPr anchorCtr="0" anchor="t" bIns="0" lIns="0" spcFirstLastPara="1" rIns="0" wrap="square" tIns="0">
            <a:noAutofit/>
          </a:bodyPr>
          <a:lstStyle/>
          <a:p>
            <a:pPr indent="0" lvl="0" marL="0" marR="0" rtl="0" algn="l">
              <a:lnSpc>
                <a:spcPct val="126829"/>
              </a:lnSpc>
              <a:spcBef>
                <a:spcPts val="0"/>
              </a:spcBef>
              <a:spcAft>
                <a:spcPts val="0"/>
              </a:spcAft>
              <a:buClr>
                <a:srgbClr val="272525"/>
              </a:buClr>
              <a:buSzPts val="2050"/>
              <a:buFont typeface="Petrona"/>
              <a:buNone/>
            </a:pPr>
            <a:r>
              <a:rPr b="1" i="0" lang="en-US" sz="2050" u="none" cap="none" strike="noStrike">
                <a:solidFill>
                  <a:srgbClr val="272525"/>
                </a:solidFill>
                <a:latin typeface="Petrona"/>
                <a:ea typeface="Petrona"/>
                <a:cs typeface="Petrona"/>
                <a:sym typeface="Petrona"/>
              </a:rPr>
              <a:t>IP Spoofing</a:t>
            </a:r>
            <a:endParaRPr b="0" i="0" sz="2050" u="none" cap="none" strike="noStrike"/>
          </a:p>
        </p:txBody>
      </p:sp>
      <p:sp>
        <p:nvSpPr>
          <p:cNvPr id="118" name="Google Shape;118;p22"/>
          <p:cNvSpPr/>
          <p:nvPr/>
        </p:nvSpPr>
        <p:spPr>
          <a:xfrm>
            <a:off x="8073866" y="6644521"/>
            <a:ext cx="5848588" cy="970836"/>
          </a:xfrm>
          <a:prstGeom prst="rect">
            <a:avLst/>
          </a:prstGeom>
          <a:noFill/>
          <a:ln>
            <a:noFill/>
          </a:ln>
        </p:spPr>
        <p:txBody>
          <a:bodyPr anchorCtr="0" anchor="t" bIns="0" lIns="0" spcFirstLastPara="1" rIns="0" wrap="square" tIns="0">
            <a:noAutofit/>
          </a:bodyPr>
          <a:lstStyle/>
          <a:p>
            <a:pPr indent="0" lvl="0" marL="0" marR="0" rtl="0" algn="l">
              <a:lnSpc>
                <a:spcPct val="161290"/>
              </a:lnSpc>
              <a:spcBef>
                <a:spcPts val="0"/>
              </a:spcBef>
              <a:spcAft>
                <a:spcPts val="0"/>
              </a:spcAft>
              <a:buClr>
                <a:srgbClr val="272525"/>
              </a:buClr>
              <a:buSzPts val="1550"/>
              <a:buFont typeface="Inter"/>
              <a:buNone/>
            </a:pPr>
            <a:r>
              <a:rPr b="0" i="0" lang="en-US" sz="1550" u="none" cap="none" strike="noStrike">
                <a:solidFill>
                  <a:srgbClr val="272525"/>
                </a:solidFill>
                <a:latin typeface="Inter"/>
                <a:ea typeface="Inter"/>
                <a:cs typeface="Inter"/>
                <a:sym typeface="Inter"/>
              </a:rPr>
              <a:t>IP spoofing involves forging an IP address to impersonate a legitimate entity, potentially allowing attackers to bypass security measures and gain unauthorized access.</a:t>
            </a:r>
            <a:endParaRPr b="0" i="0" sz="1550" u="none" cap="none" strike="noStrike"/>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3" name="Shape 123"/>
        <p:cNvGrpSpPr/>
        <p:nvPr/>
      </p:nvGrpSpPr>
      <p:grpSpPr>
        <a:xfrm>
          <a:off x="0" y="0"/>
          <a:ext cx="0" cy="0"/>
          <a:chOff x="0" y="0"/>
          <a:chExt cx="0" cy="0"/>
        </a:xfrm>
      </p:grpSpPr>
      <p:pic>
        <p:nvPicPr>
          <p:cNvPr descr="preencoded.png" id="124" name="Google Shape;124;p23"/>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125" name="Google Shape;125;p23"/>
          <p:cNvSpPr/>
          <p:nvPr/>
        </p:nvSpPr>
        <p:spPr>
          <a:xfrm>
            <a:off x="657106" y="800695"/>
            <a:ext cx="7166848" cy="616148"/>
          </a:xfrm>
          <a:prstGeom prst="rect">
            <a:avLst/>
          </a:prstGeom>
          <a:noFill/>
          <a:ln>
            <a:noFill/>
          </a:ln>
        </p:spPr>
        <p:txBody>
          <a:bodyPr anchorCtr="0" anchor="t" bIns="0" lIns="0" spcFirstLastPara="1" rIns="0" wrap="square" tIns="0">
            <a:noAutofit/>
          </a:bodyPr>
          <a:lstStyle/>
          <a:p>
            <a:pPr indent="0" lvl="0" marL="0" marR="0" rtl="0" algn="l">
              <a:lnSpc>
                <a:spcPct val="125974"/>
              </a:lnSpc>
              <a:spcBef>
                <a:spcPts val="0"/>
              </a:spcBef>
              <a:spcAft>
                <a:spcPts val="0"/>
              </a:spcAft>
              <a:buClr>
                <a:srgbClr val="000000"/>
              </a:buClr>
              <a:buSzPts val="3850"/>
              <a:buFont typeface="Petrona"/>
              <a:buNone/>
            </a:pPr>
            <a:r>
              <a:rPr b="1" i="0" lang="en-US" sz="3850" u="none" cap="none" strike="noStrike">
                <a:solidFill>
                  <a:srgbClr val="000000"/>
                </a:solidFill>
                <a:latin typeface="Petrona"/>
                <a:ea typeface="Petrona"/>
                <a:cs typeface="Petrona"/>
                <a:sym typeface="Petrona"/>
              </a:rPr>
              <a:t>Network Security Best Practices</a:t>
            </a:r>
            <a:endParaRPr b="0" i="0" sz="3850" u="none" cap="none" strike="noStrike"/>
          </a:p>
        </p:txBody>
      </p:sp>
      <p:pic>
        <p:nvPicPr>
          <p:cNvPr descr="preencoded.png" id="126" name="Google Shape;126;p23"/>
          <p:cNvPicPr preferRelativeResize="0"/>
          <p:nvPr/>
        </p:nvPicPr>
        <p:blipFill rotWithShape="1">
          <a:blip r:embed="rId4">
            <a:alphaModFix/>
          </a:blip>
          <a:srcRect b="0" l="0" r="0" t="0"/>
          <a:stretch/>
        </p:blipFill>
        <p:spPr>
          <a:xfrm>
            <a:off x="657106" y="1698427"/>
            <a:ext cx="469344" cy="469344"/>
          </a:xfrm>
          <a:prstGeom prst="rect">
            <a:avLst/>
          </a:prstGeom>
          <a:noFill/>
          <a:ln>
            <a:noFill/>
          </a:ln>
        </p:spPr>
      </p:pic>
      <p:sp>
        <p:nvSpPr>
          <p:cNvPr id="127" name="Google Shape;127;p23"/>
          <p:cNvSpPr/>
          <p:nvPr/>
        </p:nvSpPr>
        <p:spPr>
          <a:xfrm>
            <a:off x="657106" y="2355533"/>
            <a:ext cx="2464475"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272525"/>
              </a:buClr>
              <a:buSzPts val="1900"/>
              <a:buFont typeface="Petrona"/>
              <a:buNone/>
            </a:pPr>
            <a:r>
              <a:rPr b="1" i="0" lang="en-US" sz="1900" u="none" cap="none" strike="noStrike">
                <a:solidFill>
                  <a:srgbClr val="272525"/>
                </a:solidFill>
                <a:latin typeface="Petrona"/>
                <a:ea typeface="Petrona"/>
                <a:cs typeface="Petrona"/>
                <a:sym typeface="Petrona"/>
              </a:rPr>
              <a:t>Firewalls</a:t>
            </a:r>
            <a:endParaRPr b="0" i="0" sz="1900" u="none" cap="none" strike="noStrike"/>
          </a:p>
        </p:txBody>
      </p:sp>
      <p:sp>
        <p:nvSpPr>
          <p:cNvPr id="128" name="Google Shape;128;p23"/>
          <p:cNvSpPr/>
          <p:nvPr/>
        </p:nvSpPr>
        <p:spPr>
          <a:xfrm>
            <a:off x="657106" y="2776180"/>
            <a:ext cx="3774043" cy="1802368"/>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272525"/>
              </a:buClr>
              <a:buSzPts val="1450"/>
              <a:buFont typeface="Inter"/>
              <a:buNone/>
            </a:pPr>
            <a:r>
              <a:rPr b="0" i="0" lang="en-US" sz="1450" u="none" cap="none" strike="noStrike">
                <a:solidFill>
                  <a:srgbClr val="272525"/>
                </a:solidFill>
                <a:latin typeface="Inter"/>
                <a:ea typeface="Inter"/>
                <a:cs typeface="Inter"/>
                <a:sym typeface="Inter"/>
              </a:rPr>
              <a:t>Firewalls act as barriers between a network and the outside world, filtering incoming and outgoing traffic based on predefined rules. They block malicious requests and prevent unauthorized access.</a:t>
            </a:r>
            <a:endParaRPr b="0" i="0" sz="1450" u="none" cap="none" strike="noStrike"/>
          </a:p>
        </p:txBody>
      </p:sp>
      <p:pic>
        <p:nvPicPr>
          <p:cNvPr descr="preencoded.png" id="129" name="Google Shape;129;p23"/>
          <p:cNvPicPr preferRelativeResize="0"/>
          <p:nvPr/>
        </p:nvPicPr>
        <p:blipFill rotWithShape="1">
          <a:blip r:embed="rId5">
            <a:alphaModFix/>
          </a:blip>
          <a:srcRect b="0" l="0" r="0" t="0"/>
          <a:stretch/>
        </p:blipFill>
        <p:spPr>
          <a:xfrm>
            <a:off x="4712732" y="1698427"/>
            <a:ext cx="469344" cy="469344"/>
          </a:xfrm>
          <a:prstGeom prst="rect">
            <a:avLst/>
          </a:prstGeom>
          <a:noFill/>
          <a:ln>
            <a:noFill/>
          </a:ln>
        </p:spPr>
      </p:pic>
      <p:sp>
        <p:nvSpPr>
          <p:cNvPr id="130" name="Google Shape;130;p23"/>
          <p:cNvSpPr/>
          <p:nvPr/>
        </p:nvSpPr>
        <p:spPr>
          <a:xfrm>
            <a:off x="4712732" y="2355533"/>
            <a:ext cx="3774162" cy="616029"/>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272525"/>
              </a:buClr>
              <a:buSzPts val="1900"/>
              <a:buFont typeface="Petrona"/>
              <a:buNone/>
            </a:pPr>
            <a:r>
              <a:rPr b="1" i="0" lang="en-US" sz="1900" u="none" cap="none" strike="noStrike">
                <a:solidFill>
                  <a:srgbClr val="272525"/>
                </a:solidFill>
                <a:latin typeface="Petrona"/>
                <a:ea typeface="Petrona"/>
                <a:cs typeface="Petrona"/>
                <a:sym typeface="Petrona"/>
              </a:rPr>
              <a:t>Intrusion Detection/Prevention Systems (IDS/IPS)</a:t>
            </a:r>
            <a:endParaRPr b="0" i="0" sz="1900" u="none" cap="none" strike="noStrike"/>
          </a:p>
        </p:txBody>
      </p:sp>
      <p:sp>
        <p:nvSpPr>
          <p:cNvPr id="131" name="Google Shape;131;p23"/>
          <p:cNvSpPr/>
          <p:nvPr/>
        </p:nvSpPr>
        <p:spPr>
          <a:xfrm>
            <a:off x="4712732" y="3084195"/>
            <a:ext cx="3774162" cy="1501973"/>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272525"/>
              </a:buClr>
              <a:buSzPts val="1450"/>
              <a:buFont typeface="Inter"/>
              <a:buNone/>
            </a:pPr>
            <a:r>
              <a:rPr b="0" i="0" lang="en-US" sz="1450" u="none" cap="none" strike="noStrike">
                <a:solidFill>
                  <a:srgbClr val="272525"/>
                </a:solidFill>
                <a:latin typeface="Inter"/>
                <a:ea typeface="Inter"/>
                <a:cs typeface="Inter"/>
                <a:sym typeface="Inter"/>
              </a:rPr>
              <a:t>IDS/IPS systems monitor network traffic for suspicious patterns and activities. They can detect intrusion attempts and either alert administrators or automatically block malicious traffic.</a:t>
            </a:r>
            <a:endParaRPr b="0" i="0" sz="1450" u="none" cap="none" strike="noStrike"/>
          </a:p>
        </p:txBody>
      </p:sp>
      <p:pic>
        <p:nvPicPr>
          <p:cNvPr descr="preencoded.png" id="132" name="Google Shape;132;p23"/>
          <p:cNvPicPr preferRelativeResize="0"/>
          <p:nvPr/>
        </p:nvPicPr>
        <p:blipFill rotWithShape="1">
          <a:blip r:embed="rId6">
            <a:alphaModFix/>
          </a:blip>
          <a:srcRect b="0" l="0" r="0" t="0"/>
          <a:stretch/>
        </p:blipFill>
        <p:spPr>
          <a:xfrm>
            <a:off x="657106" y="5149453"/>
            <a:ext cx="469344" cy="469344"/>
          </a:xfrm>
          <a:prstGeom prst="rect">
            <a:avLst/>
          </a:prstGeom>
          <a:noFill/>
          <a:ln>
            <a:noFill/>
          </a:ln>
        </p:spPr>
      </p:pic>
      <p:sp>
        <p:nvSpPr>
          <p:cNvPr id="133" name="Google Shape;133;p23"/>
          <p:cNvSpPr/>
          <p:nvPr/>
        </p:nvSpPr>
        <p:spPr>
          <a:xfrm>
            <a:off x="657106" y="5806559"/>
            <a:ext cx="2585680" cy="308015"/>
          </a:xfrm>
          <a:prstGeom prst="rect">
            <a:avLst/>
          </a:prstGeom>
          <a:noFill/>
          <a:ln>
            <a:noFill/>
          </a:ln>
        </p:spPr>
        <p:txBody>
          <a:bodyPr anchorCtr="0" anchor="t" bIns="0" lIns="0" spcFirstLastPara="1" rIns="0" wrap="square" tIns="0">
            <a:noAutofit/>
          </a:bodyPr>
          <a:lstStyle/>
          <a:p>
            <a:pPr indent="0" lvl="0" marL="0" marR="0" rtl="0" algn="l">
              <a:lnSpc>
                <a:spcPct val="126315"/>
              </a:lnSpc>
              <a:spcBef>
                <a:spcPts val="0"/>
              </a:spcBef>
              <a:spcAft>
                <a:spcPts val="0"/>
              </a:spcAft>
              <a:buClr>
                <a:srgbClr val="272525"/>
              </a:buClr>
              <a:buSzPts val="1900"/>
              <a:buFont typeface="Petrona"/>
              <a:buNone/>
            </a:pPr>
            <a:r>
              <a:rPr b="1" i="0" lang="en-US" sz="1900" u="none" cap="none" strike="noStrike">
                <a:solidFill>
                  <a:srgbClr val="272525"/>
                </a:solidFill>
                <a:latin typeface="Petrona"/>
                <a:ea typeface="Petrona"/>
                <a:cs typeface="Petrona"/>
                <a:sym typeface="Petrona"/>
              </a:rPr>
              <a:t>Network Segmentation</a:t>
            </a:r>
            <a:endParaRPr b="0" i="0" sz="1900" u="none" cap="none" strike="noStrike"/>
          </a:p>
        </p:txBody>
      </p:sp>
      <p:sp>
        <p:nvSpPr>
          <p:cNvPr id="134" name="Google Shape;134;p23"/>
          <p:cNvSpPr/>
          <p:nvPr/>
        </p:nvSpPr>
        <p:spPr>
          <a:xfrm>
            <a:off x="657106" y="6227207"/>
            <a:ext cx="3774043" cy="1201579"/>
          </a:xfrm>
          <a:prstGeom prst="rect">
            <a:avLst/>
          </a:prstGeom>
          <a:noFill/>
          <a:ln>
            <a:noFill/>
          </a:ln>
        </p:spPr>
        <p:txBody>
          <a:bodyPr anchorCtr="0" anchor="t" bIns="0" lIns="0" spcFirstLastPara="1" rIns="0" wrap="square" tIns="0">
            <a:noAutofit/>
          </a:bodyPr>
          <a:lstStyle/>
          <a:p>
            <a:pPr indent="0" lvl="0" marL="0" marR="0" rtl="0" algn="l">
              <a:lnSpc>
                <a:spcPct val="162068"/>
              </a:lnSpc>
              <a:spcBef>
                <a:spcPts val="0"/>
              </a:spcBef>
              <a:spcAft>
                <a:spcPts val="0"/>
              </a:spcAft>
              <a:buClr>
                <a:srgbClr val="272525"/>
              </a:buClr>
              <a:buSzPts val="1450"/>
              <a:buFont typeface="Inter"/>
              <a:buNone/>
            </a:pPr>
            <a:r>
              <a:rPr b="0" i="0" lang="en-US" sz="1450" u="none" cap="none" strike="noStrike">
                <a:solidFill>
                  <a:srgbClr val="272525"/>
                </a:solidFill>
                <a:latin typeface="Inter"/>
                <a:ea typeface="Inter"/>
                <a:cs typeface="Inter"/>
                <a:sym typeface="Inter"/>
              </a:rPr>
              <a:t>Network segmentation divides a network into smaller, isolated zones. This limits the impact of a security breach by confining it to a specific area.</a:t>
            </a:r>
            <a:endParaRPr b="0" i="0" sz="1450" u="none" cap="none" strike="noStrike"/>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9" name="Shape 139"/>
        <p:cNvGrpSpPr/>
        <p:nvPr/>
      </p:nvGrpSpPr>
      <p:grpSpPr>
        <a:xfrm>
          <a:off x="0" y="0"/>
          <a:ext cx="0" cy="0"/>
          <a:chOff x="0" y="0"/>
          <a:chExt cx="0" cy="0"/>
        </a:xfrm>
      </p:grpSpPr>
      <p:sp>
        <p:nvSpPr>
          <p:cNvPr id="140" name="Google Shape;140;p24"/>
          <p:cNvSpPr/>
          <p:nvPr/>
        </p:nvSpPr>
        <p:spPr>
          <a:xfrm>
            <a:off x="772358" y="606862"/>
            <a:ext cx="9319974" cy="724138"/>
          </a:xfrm>
          <a:prstGeom prst="rect">
            <a:avLst/>
          </a:prstGeom>
          <a:noFill/>
          <a:ln>
            <a:noFill/>
          </a:ln>
        </p:spPr>
        <p:txBody>
          <a:bodyPr anchorCtr="0" anchor="t" bIns="0" lIns="0" spcFirstLastPara="1" rIns="0" wrap="square" tIns="0">
            <a:noAutofit/>
          </a:bodyPr>
          <a:lstStyle/>
          <a:p>
            <a:pPr indent="0" lvl="0" marL="0" marR="0" rtl="0" algn="l">
              <a:lnSpc>
                <a:spcPct val="125274"/>
              </a:lnSpc>
              <a:spcBef>
                <a:spcPts val="0"/>
              </a:spcBef>
              <a:spcAft>
                <a:spcPts val="0"/>
              </a:spcAft>
              <a:buClr>
                <a:srgbClr val="000000"/>
              </a:buClr>
              <a:buSzPts val="4550"/>
              <a:buFont typeface="Petrona"/>
              <a:buNone/>
            </a:pPr>
            <a:r>
              <a:rPr b="1" i="0" lang="en-US" sz="4550" u="none" cap="none" strike="noStrike">
                <a:solidFill>
                  <a:srgbClr val="000000"/>
                </a:solidFill>
                <a:latin typeface="Petrona"/>
                <a:ea typeface="Petrona"/>
                <a:cs typeface="Petrona"/>
                <a:sym typeface="Petrona"/>
              </a:rPr>
              <a:t>Zero Trust Network Security Model</a:t>
            </a:r>
            <a:endParaRPr b="0" i="0" sz="4550" u="none" cap="none" strike="noStrike"/>
          </a:p>
        </p:txBody>
      </p:sp>
      <p:sp>
        <p:nvSpPr>
          <p:cNvPr id="141" name="Google Shape;141;p24"/>
          <p:cNvSpPr/>
          <p:nvPr/>
        </p:nvSpPr>
        <p:spPr>
          <a:xfrm>
            <a:off x="772358" y="1772364"/>
            <a:ext cx="2180868" cy="1641991"/>
          </a:xfrm>
          <a:prstGeom prst="roundRect">
            <a:avLst>
              <a:gd fmla="val 5645"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2" name="Google Shape;142;p24"/>
          <p:cNvSpPr/>
          <p:nvPr/>
        </p:nvSpPr>
        <p:spPr>
          <a:xfrm>
            <a:off x="1000601" y="2372678"/>
            <a:ext cx="118110" cy="441365"/>
          </a:xfrm>
          <a:prstGeom prst="rect">
            <a:avLst/>
          </a:prstGeom>
          <a:noFill/>
          <a:ln>
            <a:noFill/>
          </a:ln>
        </p:spPr>
        <p:txBody>
          <a:bodyPr anchorCtr="0" anchor="t" bIns="0" lIns="0" spcFirstLastPara="1" rIns="0" wrap="square" tIns="0">
            <a:noAutofit/>
          </a:bodyPr>
          <a:lstStyle/>
          <a:p>
            <a:pPr indent="0" lvl="0" marL="0" marR="0" rtl="0" algn="ctr">
              <a:lnSpc>
                <a:spcPct val="160465"/>
              </a:lnSpc>
              <a:spcBef>
                <a:spcPts val="0"/>
              </a:spcBef>
              <a:spcAft>
                <a:spcPts val="0"/>
              </a:spcAft>
              <a:buClr>
                <a:srgbClr val="272525"/>
              </a:buClr>
              <a:buSzPts val="2150"/>
              <a:buFont typeface="Petrona"/>
              <a:buNone/>
            </a:pPr>
            <a:r>
              <a:rPr b="1" i="0" lang="en-US" sz="2150" u="none" cap="none" strike="noStrike">
                <a:solidFill>
                  <a:srgbClr val="272525"/>
                </a:solidFill>
                <a:latin typeface="Petrona"/>
                <a:ea typeface="Petrona"/>
                <a:cs typeface="Petrona"/>
                <a:sym typeface="Petrona"/>
              </a:rPr>
              <a:t>1</a:t>
            </a:r>
            <a:endParaRPr b="0" i="0" sz="2150" u="none" cap="none" strike="noStrike"/>
          </a:p>
        </p:txBody>
      </p:sp>
      <p:sp>
        <p:nvSpPr>
          <p:cNvPr id="143" name="Google Shape;143;p24"/>
          <p:cNvSpPr/>
          <p:nvPr/>
        </p:nvSpPr>
        <p:spPr>
          <a:xfrm>
            <a:off x="3173849" y="1992987"/>
            <a:ext cx="2896553" cy="362069"/>
          </a:xfrm>
          <a:prstGeom prst="rect">
            <a:avLst/>
          </a:prstGeom>
          <a:noFill/>
          <a:ln>
            <a:noFill/>
          </a:ln>
        </p:spPr>
        <p:txBody>
          <a:bodyPr anchorCtr="0" anchor="t" bIns="0" lIns="0" spcFirstLastPara="1" rIns="0" wrap="square" tIns="0">
            <a:noAutofit/>
          </a:bodyPr>
          <a:lstStyle/>
          <a:p>
            <a:pPr indent="0" lvl="0" marL="0" marR="0" rtl="0" algn="l">
              <a:lnSpc>
                <a:spcPct val="126666"/>
              </a:lnSpc>
              <a:spcBef>
                <a:spcPts val="0"/>
              </a:spcBef>
              <a:spcAft>
                <a:spcPts val="0"/>
              </a:spcAft>
              <a:buClr>
                <a:srgbClr val="272525"/>
              </a:buClr>
              <a:buSzPts val="2250"/>
              <a:buFont typeface="Petrona"/>
              <a:buNone/>
            </a:pPr>
            <a:r>
              <a:rPr b="1" i="0" lang="en-US" sz="2250" u="none" cap="none" strike="noStrike">
                <a:solidFill>
                  <a:srgbClr val="272525"/>
                </a:solidFill>
                <a:latin typeface="Petrona"/>
                <a:ea typeface="Petrona"/>
                <a:cs typeface="Petrona"/>
                <a:sym typeface="Petrona"/>
              </a:rPr>
              <a:t>No Implicit Trust</a:t>
            </a:r>
            <a:endParaRPr b="0" i="0" sz="2250" u="none" cap="none" strike="noStrike"/>
          </a:p>
        </p:txBody>
      </p:sp>
      <p:sp>
        <p:nvSpPr>
          <p:cNvPr id="144" name="Google Shape;144;p24"/>
          <p:cNvSpPr/>
          <p:nvPr/>
        </p:nvSpPr>
        <p:spPr>
          <a:xfrm>
            <a:off x="3173849" y="2487454"/>
            <a:ext cx="10463570" cy="706279"/>
          </a:xfrm>
          <a:prstGeom prst="rect">
            <a:avLst/>
          </a:prstGeom>
          <a:noFill/>
          <a:ln>
            <a:noFill/>
          </a:ln>
        </p:spPr>
        <p:txBody>
          <a:bodyPr anchorCtr="0" anchor="t" bIns="0" lIns="0" spcFirstLastPara="1" rIns="0" wrap="square" tIns="0">
            <a:noAutofit/>
          </a:bodyPr>
          <a:lstStyle/>
          <a:p>
            <a:pPr indent="0" lvl="0" marL="0" marR="0" rtl="0" algn="l">
              <a:lnSpc>
                <a:spcPct val="161764"/>
              </a:lnSpc>
              <a:spcBef>
                <a:spcPts val="0"/>
              </a:spcBef>
              <a:spcAft>
                <a:spcPts val="0"/>
              </a:spcAft>
              <a:buClr>
                <a:srgbClr val="272525"/>
              </a:buClr>
              <a:buSzPts val="1700"/>
              <a:buFont typeface="Inter"/>
              <a:buNone/>
            </a:pPr>
            <a:r>
              <a:rPr b="0" i="0" lang="en-US" sz="1700" u="none" cap="none" strike="noStrike">
                <a:solidFill>
                  <a:srgbClr val="272525"/>
                </a:solidFill>
                <a:latin typeface="Inter"/>
                <a:ea typeface="Inter"/>
                <a:cs typeface="Inter"/>
                <a:sym typeface="Inter"/>
              </a:rPr>
              <a:t>The Zero Trust model assumes that no user or device can be trusted by default, requiring strict verification and authentication for every access request.</a:t>
            </a:r>
            <a:endParaRPr b="0" i="0" sz="1700" u="none" cap="none" strike="noStrike"/>
          </a:p>
        </p:txBody>
      </p:sp>
      <p:sp>
        <p:nvSpPr>
          <p:cNvPr id="145" name="Google Shape;145;p24"/>
          <p:cNvSpPr/>
          <p:nvPr/>
        </p:nvSpPr>
        <p:spPr>
          <a:xfrm>
            <a:off x="3063478" y="3399115"/>
            <a:ext cx="10684312" cy="15240"/>
          </a:xfrm>
          <a:prstGeom prst="roundRect">
            <a:avLst>
              <a:gd fmla="val 608220" name="adj"/>
            </a:avLst>
          </a:prstGeom>
          <a:solidFill>
            <a:srgbClr val="B2D4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6" name="Google Shape;146;p24"/>
          <p:cNvSpPr/>
          <p:nvPr/>
        </p:nvSpPr>
        <p:spPr>
          <a:xfrm>
            <a:off x="772358" y="3524607"/>
            <a:ext cx="4361855" cy="1995130"/>
          </a:xfrm>
          <a:prstGeom prst="roundRect">
            <a:avLst>
              <a:gd fmla="val 4646"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47" name="Google Shape;147;p24"/>
          <p:cNvSpPr/>
          <p:nvPr/>
        </p:nvSpPr>
        <p:spPr>
          <a:xfrm>
            <a:off x="1000601" y="4301490"/>
            <a:ext cx="156448" cy="441365"/>
          </a:xfrm>
          <a:prstGeom prst="rect">
            <a:avLst/>
          </a:prstGeom>
          <a:noFill/>
          <a:ln>
            <a:noFill/>
          </a:ln>
        </p:spPr>
        <p:txBody>
          <a:bodyPr anchorCtr="0" anchor="t" bIns="0" lIns="0" spcFirstLastPara="1" rIns="0" wrap="square" tIns="0">
            <a:noAutofit/>
          </a:bodyPr>
          <a:lstStyle/>
          <a:p>
            <a:pPr indent="0" lvl="0" marL="0" marR="0" rtl="0" algn="ctr">
              <a:lnSpc>
                <a:spcPct val="160465"/>
              </a:lnSpc>
              <a:spcBef>
                <a:spcPts val="0"/>
              </a:spcBef>
              <a:spcAft>
                <a:spcPts val="0"/>
              </a:spcAft>
              <a:buClr>
                <a:srgbClr val="272525"/>
              </a:buClr>
              <a:buSzPts val="2150"/>
              <a:buFont typeface="Petrona"/>
              <a:buNone/>
            </a:pPr>
            <a:r>
              <a:rPr b="1" i="0" lang="en-US" sz="2150" u="none" cap="none" strike="noStrike">
                <a:solidFill>
                  <a:srgbClr val="272525"/>
                </a:solidFill>
                <a:latin typeface="Petrona"/>
                <a:ea typeface="Petrona"/>
                <a:cs typeface="Petrona"/>
                <a:sym typeface="Petrona"/>
              </a:rPr>
              <a:t>2</a:t>
            </a:r>
            <a:endParaRPr b="0" i="0" sz="2150" u="none" cap="none" strike="noStrike"/>
          </a:p>
        </p:txBody>
      </p:sp>
      <p:sp>
        <p:nvSpPr>
          <p:cNvPr id="148" name="Google Shape;148;p24"/>
          <p:cNvSpPr/>
          <p:nvPr/>
        </p:nvSpPr>
        <p:spPr>
          <a:xfrm>
            <a:off x="5354836" y="3745230"/>
            <a:ext cx="4651891" cy="362069"/>
          </a:xfrm>
          <a:prstGeom prst="rect">
            <a:avLst/>
          </a:prstGeom>
          <a:noFill/>
          <a:ln>
            <a:noFill/>
          </a:ln>
        </p:spPr>
        <p:txBody>
          <a:bodyPr anchorCtr="0" anchor="t" bIns="0" lIns="0" spcFirstLastPara="1" rIns="0" wrap="square" tIns="0">
            <a:noAutofit/>
          </a:bodyPr>
          <a:lstStyle/>
          <a:p>
            <a:pPr indent="0" lvl="0" marL="0" marR="0" rtl="0" algn="l">
              <a:lnSpc>
                <a:spcPct val="126666"/>
              </a:lnSpc>
              <a:spcBef>
                <a:spcPts val="0"/>
              </a:spcBef>
              <a:spcAft>
                <a:spcPts val="0"/>
              </a:spcAft>
              <a:buClr>
                <a:srgbClr val="272525"/>
              </a:buClr>
              <a:buSzPts val="2250"/>
              <a:buFont typeface="Petrona"/>
              <a:buNone/>
            </a:pPr>
            <a:r>
              <a:rPr b="1" i="0" lang="en-US" sz="2250" u="none" cap="none" strike="noStrike">
                <a:solidFill>
                  <a:srgbClr val="272525"/>
                </a:solidFill>
                <a:latin typeface="Petrona"/>
                <a:ea typeface="Petrona"/>
                <a:cs typeface="Petrona"/>
                <a:sym typeface="Petrona"/>
              </a:rPr>
              <a:t>Multi-Factor Authentication (MFA)</a:t>
            </a:r>
            <a:endParaRPr b="0" i="0" sz="2250" u="none" cap="none" strike="noStrike"/>
          </a:p>
        </p:txBody>
      </p:sp>
      <p:sp>
        <p:nvSpPr>
          <p:cNvPr id="149" name="Google Shape;149;p24"/>
          <p:cNvSpPr/>
          <p:nvPr/>
        </p:nvSpPr>
        <p:spPr>
          <a:xfrm>
            <a:off x="5354836" y="4239697"/>
            <a:ext cx="8282583" cy="1059418"/>
          </a:xfrm>
          <a:prstGeom prst="rect">
            <a:avLst/>
          </a:prstGeom>
          <a:noFill/>
          <a:ln>
            <a:noFill/>
          </a:ln>
        </p:spPr>
        <p:txBody>
          <a:bodyPr anchorCtr="0" anchor="t" bIns="0" lIns="0" spcFirstLastPara="1" rIns="0" wrap="square" tIns="0">
            <a:noAutofit/>
          </a:bodyPr>
          <a:lstStyle/>
          <a:p>
            <a:pPr indent="0" lvl="0" marL="0" marR="0" rtl="0" algn="l">
              <a:lnSpc>
                <a:spcPct val="161764"/>
              </a:lnSpc>
              <a:spcBef>
                <a:spcPts val="0"/>
              </a:spcBef>
              <a:spcAft>
                <a:spcPts val="0"/>
              </a:spcAft>
              <a:buClr>
                <a:srgbClr val="272525"/>
              </a:buClr>
              <a:buSzPts val="1700"/>
              <a:buFont typeface="Inter"/>
              <a:buNone/>
            </a:pPr>
            <a:r>
              <a:rPr b="0" i="0" lang="en-US" sz="1700" u="none" cap="none" strike="noStrike">
                <a:solidFill>
                  <a:srgbClr val="272525"/>
                </a:solidFill>
                <a:latin typeface="Inter"/>
                <a:ea typeface="Inter"/>
                <a:cs typeface="Inter"/>
                <a:sym typeface="Inter"/>
              </a:rPr>
              <a:t>MFA adds additional layers of security to access control, requiring users to provide more than one form of authentication, such as passwords, tokens, or biometrics.</a:t>
            </a:r>
            <a:endParaRPr b="0" i="0" sz="1700" u="none" cap="none" strike="noStrike"/>
          </a:p>
        </p:txBody>
      </p:sp>
      <p:sp>
        <p:nvSpPr>
          <p:cNvPr id="150" name="Google Shape;150;p24"/>
          <p:cNvSpPr/>
          <p:nvPr/>
        </p:nvSpPr>
        <p:spPr>
          <a:xfrm>
            <a:off x="5244465" y="5504498"/>
            <a:ext cx="8503325" cy="15240"/>
          </a:xfrm>
          <a:prstGeom prst="roundRect">
            <a:avLst>
              <a:gd fmla="val 608220" name="adj"/>
            </a:avLst>
          </a:prstGeom>
          <a:solidFill>
            <a:srgbClr val="B2D4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1" name="Google Shape;151;p24"/>
          <p:cNvSpPr/>
          <p:nvPr/>
        </p:nvSpPr>
        <p:spPr>
          <a:xfrm>
            <a:off x="772358" y="5629989"/>
            <a:ext cx="6542842" cy="1995130"/>
          </a:xfrm>
          <a:prstGeom prst="roundRect">
            <a:avLst>
              <a:gd fmla="val 4646" name="adj"/>
            </a:avLst>
          </a:prstGeom>
          <a:solidFill>
            <a:srgbClr val="CCEEFF"/>
          </a:solidFill>
          <a:ln cap="flat" cmpd="sng" w="9525">
            <a:solidFill>
              <a:srgbClr val="B2D4E5"/>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52" name="Google Shape;152;p24"/>
          <p:cNvSpPr/>
          <p:nvPr/>
        </p:nvSpPr>
        <p:spPr>
          <a:xfrm>
            <a:off x="1000601" y="6406872"/>
            <a:ext cx="156091" cy="441365"/>
          </a:xfrm>
          <a:prstGeom prst="rect">
            <a:avLst/>
          </a:prstGeom>
          <a:noFill/>
          <a:ln>
            <a:noFill/>
          </a:ln>
        </p:spPr>
        <p:txBody>
          <a:bodyPr anchorCtr="0" anchor="t" bIns="0" lIns="0" spcFirstLastPara="1" rIns="0" wrap="square" tIns="0">
            <a:noAutofit/>
          </a:bodyPr>
          <a:lstStyle/>
          <a:p>
            <a:pPr indent="0" lvl="0" marL="0" marR="0" rtl="0" algn="ctr">
              <a:lnSpc>
                <a:spcPct val="160465"/>
              </a:lnSpc>
              <a:spcBef>
                <a:spcPts val="0"/>
              </a:spcBef>
              <a:spcAft>
                <a:spcPts val="0"/>
              </a:spcAft>
              <a:buClr>
                <a:srgbClr val="272525"/>
              </a:buClr>
              <a:buSzPts val="2150"/>
              <a:buFont typeface="Petrona"/>
              <a:buNone/>
            </a:pPr>
            <a:r>
              <a:rPr b="1" i="0" lang="en-US" sz="2150" u="none" cap="none" strike="noStrike">
                <a:solidFill>
                  <a:srgbClr val="272525"/>
                </a:solidFill>
                <a:latin typeface="Petrona"/>
                <a:ea typeface="Petrona"/>
                <a:cs typeface="Petrona"/>
                <a:sym typeface="Petrona"/>
              </a:rPr>
              <a:t>3</a:t>
            </a:r>
            <a:endParaRPr b="0" i="0" sz="2150" u="none" cap="none" strike="noStrike"/>
          </a:p>
        </p:txBody>
      </p:sp>
      <p:sp>
        <p:nvSpPr>
          <p:cNvPr id="153" name="Google Shape;153;p24"/>
          <p:cNvSpPr/>
          <p:nvPr/>
        </p:nvSpPr>
        <p:spPr>
          <a:xfrm>
            <a:off x="7535823" y="5850612"/>
            <a:ext cx="2901196" cy="362069"/>
          </a:xfrm>
          <a:prstGeom prst="rect">
            <a:avLst/>
          </a:prstGeom>
          <a:noFill/>
          <a:ln>
            <a:noFill/>
          </a:ln>
        </p:spPr>
        <p:txBody>
          <a:bodyPr anchorCtr="0" anchor="t" bIns="0" lIns="0" spcFirstLastPara="1" rIns="0" wrap="square" tIns="0">
            <a:noAutofit/>
          </a:bodyPr>
          <a:lstStyle/>
          <a:p>
            <a:pPr indent="0" lvl="0" marL="0" marR="0" rtl="0" algn="l">
              <a:lnSpc>
                <a:spcPct val="126666"/>
              </a:lnSpc>
              <a:spcBef>
                <a:spcPts val="0"/>
              </a:spcBef>
              <a:spcAft>
                <a:spcPts val="0"/>
              </a:spcAft>
              <a:buClr>
                <a:srgbClr val="272525"/>
              </a:buClr>
              <a:buSzPts val="2250"/>
              <a:buFont typeface="Petrona"/>
              <a:buNone/>
            </a:pPr>
            <a:r>
              <a:rPr b="1" i="0" lang="en-US" sz="2250" u="none" cap="none" strike="noStrike">
                <a:solidFill>
                  <a:srgbClr val="272525"/>
                </a:solidFill>
                <a:latin typeface="Petrona"/>
                <a:ea typeface="Petrona"/>
                <a:cs typeface="Petrona"/>
                <a:sym typeface="Petrona"/>
              </a:rPr>
              <a:t>Least Privilege Access</a:t>
            </a:r>
            <a:endParaRPr b="0" i="0" sz="2250" u="none" cap="none" strike="noStrike"/>
          </a:p>
        </p:txBody>
      </p:sp>
      <p:sp>
        <p:nvSpPr>
          <p:cNvPr id="154" name="Google Shape;154;p24"/>
          <p:cNvSpPr/>
          <p:nvPr/>
        </p:nvSpPr>
        <p:spPr>
          <a:xfrm>
            <a:off x="7535823" y="6345079"/>
            <a:ext cx="6101596" cy="1059418"/>
          </a:xfrm>
          <a:prstGeom prst="rect">
            <a:avLst/>
          </a:prstGeom>
          <a:noFill/>
          <a:ln>
            <a:noFill/>
          </a:ln>
        </p:spPr>
        <p:txBody>
          <a:bodyPr anchorCtr="0" anchor="t" bIns="0" lIns="0" spcFirstLastPara="1" rIns="0" wrap="square" tIns="0">
            <a:noAutofit/>
          </a:bodyPr>
          <a:lstStyle/>
          <a:p>
            <a:pPr indent="0" lvl="0" marL="0" marR="0" rtl="0" algn="l">
              <a:lnSpc>
                <a:spcPct val="161764"/>
              </a:lnSpc>
              <a:spcBef>
                <a:spcPts val="0"/>
              </a:spcBef>
              <a:spcAft>
                <a:spcPts val="0"/>
              </a:spcAft>
              <a:buClr>
                <a:srgbClr val="272525"/>
              </a:buClr>
              <a:buSzPts val="1700"/>
              <a:buFont typeface="Inter"/>
              <a:buNone/>
            </a:pPr>
            <a:r>
              <a:rPr b="0" i="0" lang="en-US" sz="1700" u="none" cap="none" strike="noStrike">
                <a:solidFill>
                  <a:srgbClr val="272525"/>
                </a:solidFill>
                <a:latin typeface="Inter"/>
                <a:ea typeface="Inter"/>
                <a:cs typeface="Inter"/>
                <a:sym typeface="Inter"/>
              </a:rPr>
              <a:t>Users should only have access to the resources they need to perform their tasks. This principle minimizes potential damage if an account is compromised.</a:t>
            </a:r>
            <a:endParaRPr b="0" i="0" sz="1700" u="none" cap="none" strike="noStrike"/>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9" name="Shape 159"/>
        <p:cNvGrpSpPr/>
        <p:nvPr/>
      </p:nvGrpSpPr>
      <p:grpSpPr>
        <a:xfrm>
          <a:off x="0" y="0"/>
          <a:ext cx="0" cy="0"/>
          <a:chOff x="0" y="0"/>
          <a:chExt cx="0" cy="0"/>
        </a:xfrm>
      </p:grpSpPr>
      <p:sp>
        <p:nvSpPr>
          <p:cNvPr id="160" name="Google Shape;160;p25"/>
          <p:cNvSpPr/>
          <p:nvPr/>
        </p:nvSpPr>
        <p:spPr>
          <a:xfrm>
            <a:off x="750094" y="589359"/>
            <a:ext cx="10486906" cy="703183"/>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4400"/>
              <a:buFont typeface="Petrona"/>
              <a:buNone/>
            </a:pPr>
            <a:r>
              <a:rPr b="1" i="0" lang="en-US" sz="4400" u="none" cap="none" strike="noStrike">
                <a:solidFill>
                  <a:srgbClr val="000000"/>
                </a:solidFill>
                <a:latin typeface="Petrona"/>
                <a:ea typeface="Petrona"/>
                <a:cs typeface="Petrona"/>
                <a:sym typeface="Petrona"/>
              </a:rPr>
              <a:t>Wi-Fi Security Risks &amp; Countermeasures</a:t>
            </a:r>
            <a:endParaRPr b="0" i="0" sz="4400" u="none" cap="none" strike="noStrike"/>
          </a:p>
        </p:txBody>
      </p:sp>
      <p:pic>
        <p:nvPicPr>
          <p:cNvPr descr="preencoded.png" id="161" name="Google Shape;161;p25"/>
          <p:cNvPicPr preferRelativeResize="0"/>
          <p:nvPr/>
        </p:nvPicPr>
        <p:blipFill rotWithShape="1">
          <a:blip r:embed="rId3">
            <a:alphaModFix/>
          </a:blip>
          <a:srcRect b="0" l="0" r="0" t="0"/>
          <a:stretch/>
        </p:blipFill>
        <p:spPr>
          <a:xfrm>
            <a:off x="2949297" y="1721168"/>
            <a:ext cx="2166461" cy="1937504"/>
          </a:xfrm>
          <a:prstGeom prst="rect">
            <a:avLst/>
          </a:prstGeom>
          <a:noFill/>
          <a:ln>
            <a:noFill/>
          </a:ln>
        </p:spPr>
      </p:pic>
      <p:sp>
        <p:nvSpPr>
          <p:cNvPr id="162" name="Google Shape;162;p25"/>
          <p:cNvSpPr/>
          <p:nvPr/>
        </p:nvSpPr>
        <p:spPr>
          <a:xfrm>
            <a:off x="3975140" y="2733913"/>
            <a:ext cx="114657" cy="428625"/>
          </a:xfrm>
          <a:prstGeom prst="rect">
            <a:avLst/>
          </a:prstGeom>
          <a:noFill/>
          <a:ln>
            <a:noFill/>
          </a:ln>
        </p:spPr>
        <p:txBody>
          <a:bodyPr anchorCtr="0" anchor="t" bIns="0" lIns="0" spcFirstLastPara="1" rIns="0" wrap="square" tIns="0">
            <a:noAutofit/>
          </a:bodyPr>
          <a:lstStyle/>
          <a:p>
            <a:pPr indent="0" lvl="0" marL="0" marR="0" rtl="0" algn="ctr">
              <a:lnSpc>
                <a:spcPct val="159523"/>
              </a:lnSpc>
              <a:spcBef>
                <a:spcPts val="0"/>
              </a:spcBef>
              <a:spcAft>
                <a:spcPts val="0"/>
              </a:spcAft>
              <a:buClr>
                <a:srgbClr val="272525"/>
              </a:buClr>
              <a:buSzPts val="2100"/>
              <a:buFont typeface="Petrona"/>
              <a:buNone/>
            </a:pPr>
            <a:r>
              <a:rPr b="1" i="0" lang="en-US" sz="2100" u="none" cap="none" strike="noStrike">
                <a:solidFill>
                  <a:srgbClr val="272525"/>
                </a:solidFill>
                <a:latin typeface="Petrona"/>
                <a:ea typeface="Petrona"/>
                <a:cs typeface="Petrona"/>
                <a:sym typeface="Petrona"/>
              </a:rPr>
              <a:t>1</a:t>
            </a:r>
            <a:endParaRPr b="0" i="0" sz="2100" u="none" cap="none" strike="noStrike"/>
          </a:p>
        </p:txBody>
      </p:sp>
      <p:sp>
        <p:nvSpPr>
          <p:cNvPr id="163" name="Google Shape;163;p25"/>
          <p:cNvSpPr/>
          <p:nvPr/>
        </p:nvSpPr>
        <p:spPr>
          <a:xfrm>
            <a:off x="5330071" y="2106930"/>
            <a:ext cx="2812971" cy="351592"/>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Petrona"/>
              <a:buNone/>
            </a:pPr>
            <a:r>
              <a:rPr b="1" i="0" lang="en-US" sz="2200" u="none" cap="none" strike="noStrike">
                <a:solidFill>
                  <a:srgbClr val="272525"/>
                </a:solidFill>
                <a:latin typeface="Petrona"/>
                <a:ea typeface="Petrona"/>
                <a:cs typeface="Petrona"/>
                <a:sym typeface="Petrona"/>
              </a:rPr>
              <a:t>Weak Encryption</a:t>
            </a:r>
            <a:endParaRPr b="0" i="0" sz="2200" u="none" cap="none" strike="noStrike"/>
          </a:p>
        </p:txBody>
      </p:sp>
      <p:sp>
        <p:nvSpPr>
          <p:cNvPr id="164" name="Google Shape;164;p25"/>
          <p:cNvSpPr/>
          <p:nvPr/>
        </p:nvSpPr>
        <p:spPr>
          <a:xfrm>
            <a:off x="5330071" y="2587109"/>
            <a:ext cx="8335923" cy="685800"/>
          </a:xfrm>
          <a:prstGeom prst="rect">
            <a:avLst/>
          </a:prstGeom>
          <a:noFill/>
          <a:ln>
            <a:noFill/>
          </a:ln>
        </p:spPr>
        <p:txBody>
          <a:bodyPr anchorCtr="0" anchor="t" bIns="0" lIns="0" spcFirstLastPara="1" rIns="0" wrap="square" tIns="0">
            <a:noAutofit/>
          </a:bodyPr>
          <a:lstStyle/>
          <a:p>
            <a:pPr indent="0" lvl="0" marL="0" marR="0" rtl="0" algn="l">
              <a:lnSpc>
                <a:spcPct val="163636"/>
              </a:lnSpc>
              <a:spcBef>
                <a:spcPts val="0"/>
              </a:spcBef>
              <a:spcAft>
                <a:spcPts val="0"/>
              </a:spcAft>
              <a:buClr>
                <a:srgbClr val="272525"/>
              </a:buClr>
              <a:buSzPts val="1650"/>
              <a:buFont typeface="Inter"/>
              <a:buNone/>
            </a:pPr>
            <a:r>
              <a:rPr b="0" i="0" lang="en-US" sz="1650" u="none" cap="none" strike="noStrike">
                <a:solidFill>
                  <a:srgbClr val="272525"/>
                </a:solidFill>
                <a:latin typeface="Inter"/>
                <a:ea typeface="Inter"/>
                <a:cs typeface="Inter"/>
                <a:sym typeface="Inter"/>
              </a:rPr>
              <a:t>Weak encryption protocols like WEP are easily compromised. WPA2/WPA3 provide stronger encryption and are essential for securing Wi-Fi networks.</a:t>
            </a:r>
            <a:endParaRPr b="0" i="0" sz="1650" u="none" cap="none" strike="noStrike"/>
          </a:p>
        </p:txBody>
      </p:sp>
      <p:sp>
        <p:nvSpPr>
          <p:cNvPr id="165" name="Google Shape;165;p25"/>
          <p:cNvSpPr/>
          <p:nvPr/>
        </p:nvSpPr>
        <p:spPr>
          <a:xfrm>
            <a:off x="5169337" y="3670221"/>
            <a:ext cx="8657392" cy="15240"/>
          </a:xfrm>
          <a:prstGeom prst="roundRect">
            <a:avLst>
              <a:gd fmla="val 590661" name="adj"/>
            </a:avLst>
          </a:prstGeom>
          <a:solidFill>
            <a:srgbClr val="B2D4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66" name="Google Shape;166;p25"/>
          <p:cNvPicPr preferRelativeResize="0"/>
          <p:nvPr/>
        </p:nvPicPr>
        <p:blipFill rotWithShape="1">
          <a:blip r:embed="rId4">
            <a:alphaModFix/>
          </a:blip>
          <a:srcRect b="0" l="0" r="0" t="0"/>
          <a:stretch/>
        </p:blipFill>
        <p:spPr>
          <a:xfrm>
            <a:off x="1866067" y="3712250"/>
            <a:ext cx="4332923" cy="1937504"/>
          </a:xfrm>
          <a:prstGeom prst="rect">
            <a:avLst/>
          </a:prstGeom>
          <a:noFill/>
          <a:ln>
            <a:noFill/>
          </a:ln>
        </p:spPr>
      </p:pic>
      <p:sp>
        <p:nvSpPr>
          <p:cNvPr id="167" name="Google Shape;167;p25"/>
          <p:cNvSpPr/>
          <p:nvPr/>
        </p:nvSpPr>
        <p:spPr>
          <a:xfrm>
            <a:off x="3956447" y="4466630"/>
            <a:ext cx="151924" cy="428625"/>
          </a:xfrm>
          <a:prstGeom prst="rect">
            <a:avLst/>
          </a:prstGeom>
          <a:noFill/>
          <a:ln>
            <a:noFill/>
          </a:ln>
        </p:spPr>
        <p:txBody>
          <a:bodyPr anchorCtr="0" anchor="t" bIns="0" lIns="0" spcFirstLastPara="1" rIns="0" wrap="square" tIns="0">
            <a:noAutofit/>
          </a:bodyPr>
          <a:lstStyle/>
          <a:p>
            <a:pPr indent="0" lvl="0" marL="0" marR="0" rtl="0" algn="ctr">
              <a:lnSpc>
                <a:spcPct val="159523"/>
              </a:lnSpc>
              <a:spcBef>
                <a:spcPts val="0"/>
              </a:spcBef>
              <a:spcAft>
                <a:spcPts val="0"/>
              </a:spcAft>
              <a:buClr>
                <a:srgbClr val="272525"/>
              </a:buClr>
              <a:buSzPts val="2100"/>
              <a:buFont typeface="Petrona"/>
              <a:buNone/>
            </a:pPr>
            <a:r>
              <a:rPr b="1" i="0" lang="en-US" sz="2100" u="none" cap="none" strike="noStrike">
                <a:solidFill>
                  <a:srgbClr val="272525"/>
                </a:solidFill>
                <a:latin typeface="Petrona"/>
                <a:ea typeface="Petrona"/>
                <a:cs typeface="Petrona"/>
                <a:sym typeface="Petrona"/>
              </a:rPr>
              <a:t>2</a:t>
            </a:r>
            <a:endParaRPr b="0" i="0" sz="2100" u="none" cap="none" strike="noStrike"/>
          </a:p>
        </p:txBody>
      </p:sp>
      <p:sp>
        <p:nvSpPr>
          <p:cNvPr id="168" name="Google Shape;168;p25"/>
          <p:cNvSpPr/>
          <p:nvPr/>
        </p:nvSpPr>
        <p:spPr>
          <a:xfrm>
            <a:off x="6413302" y="4098012"/>
            <a:ext cx="2812971" cy="351592"/>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Petrona"/>
              <a:buNone/>
            </a:pPr>
            <a:r>
              <a:rPr b="1" i="0" lang="en-US" sz="2200" u="none" cap="none" strike="noStrike">
                <a:solidFill>
                  <a:srgbClr val="272525"/>
                </a:solidFill>
                <a:latin typeface="Petrona"/>
                <a:ea typeface="Petrona"/>
                <a:cs typeface="Petrona"/>
                <a:sym typeface="Petrona"/>
              </a:rPr>
              <a:t>Rogue Access Points</a:t>
            </a:r>
            <a:endParaRPr b="0" i="0" sz="2200" u="none" cap="none" strike="noStrike"/>
          </a:p>
        </p:txBody>
      </p:sp>
      <p:sp>
        <p:nvSpPr>
          <p:cNvPr id="169" name="Google Shape;169;p25"/>
          <p:cNvSpPr/>
          <p:nvPr/>
        </p:nvSpPr>
        <p:spPr>
          <a:xfrm>
            <a:off x="6413302" y="4578191"/>
            <a:ext cx="7252692" cy="685800"/>
          </a:xfrm>
          <a:prstGeom prst="rect">
            <a:avLst/>
          </a:prstGeom>
          <a:noFill/>
          <a:ln>
            <a:noFill/>
          </a:ln>
        </p:spPr>
        <p:txBody>
          <a:bodyPr anchorCtr="0" anchor="t" bIns="0" lIns="0" spcFirstLastPara="1" rIns="0" wrap="square" tIns="0">
            <a:noAutofit/>
          </a:bodyPr>
          <a:lstStyle/>
          <a:p>
            <a:pPr indent="0" lvl="0" marL="0" marR="0" rtl="0" algn="l">
              <a:lnSpc>
                <a:spcPct val="163636"/>
              </a:lnSpc>
              <a:spcBef>
                <a:spcPts val="0"/>
              </a:spcBef>
              <a:spcAft>
                <a:spcPts val="0"/>
              </a:spcAft>
              <a:buClr>
                <a:srgbClr val="272525"/>
              </a:buClr>
              <a:buSzPts val="1650"/>
              <a:buFont typeface="Inter"/>
              <a:buNone/>
            </a:pPr>
            <a:r>
              <a:rPr b="0" i="0" lang="en-US" sz="1650" u="none" cap="none" strike="noStrike">
                <a:solidFill>
                  <a:srgbClr val="272525"/>
                </a:solidFill>
                <a:latin typeface="Inter"/>
                <a:ea typeface="Inter"/>
                <a:cs typeface="Inter"/>
                <a:sym typeface="Inter"/>
              </a:rPr>
              <a:t>Rogue access points are unauthorized Wi-Fi networks that impersonate legitimate ones. They can intercept traffic and steal sensitive data.</a:t>
            </a:r>
            <a:endParaRPr b="0" i="0" sz="1650" u="none" cap="none" strike="noStrike"/>
          </a:p>
        </p:txBody>
      </p:sp>
      <p:sp>
        <p:nvSpPr>
          <p:cNvPr id="170" name="Google Shape;170;p25"/>
          <p:cNvSpPr/>
          <p:nvPr/>
        </p:nvSpPr>
        <p:spPr>
          <a:xfrm>
            <a:off x="6252567" y="5661303"/>
            <a:ext cx="7574161" cy="15240"/>
          </a:xfrm>
          <a:prstGeom prst="roundRect">
            <a:avLst>
              <a:gd fmla="val 590661" name="adj"/>
            </a:avLst>
          </a:prstGeom>
          <a:solidFill>
            <a:srgbClr val="B2D4E5"/>
          </a:solidFill>
          <a:ln>
            <a:noFill/>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descr="preencoded.png" id="171" name="Google Shape;171;p25"/>
          <p:cNvPicPr preferRelativeResize="0"/>
          <p:nvPr/>
        </p:nvPicPr>
        <p:blipFill rotWithShape="1">
          <a:blip r:embed="rId5">
            <a:alphaModFix/>
          </a:blip>
          <a:srcRect b="0" l="0" r="0" t="0"/>
          <a:stretch/>
        </p:blipFill>
        <p:spPr>
          <a:xfrm>
            <a:off x="782836" y="5703332"/>
            <a:ext cx="6499384" cy="1937504"/>
          </a:xfrm>
          <a:prstGeom prst="rect">
            <a:avLst/>
          </a:prstGeom>
          <a:noFill/>
          <a:ln>
            <a:noFill/>
          </a:ln>
        </p:spPr>
      </p:pic>
      <p:sp>
        <p:nvSpPr>
          <p:cNvPr id="172" name="Google Shape;172;p25"/>
          <p:cNvSpPr/>
          <p:nvPr/>
        </p:nvSpPr>
        <p:spPr>
          <a:xfrm>
            <a:off x="3956685" y="6457712"/>
            <a:ext cx="151567" cy="428625"/>
          </a:xfrm>
          <a:prstGeom prst="rect">
            <a:avLst/>
          </a:prstGeom>
          <a:noFill/>
          <a:ln>
            <a:noFill/>
          </a:ln>
        </p:spPr>
        <p:txBody>
          <a:bodyPr anchorCtr="0" anchor="t" bIns="0" lIns="0" spcFirstLastPara="1" rIns="0" wrap="square" tIns="0">
            <a:noAutofit/>
          </a:bodyPr>
          <a:lstStyle/>
          <a:p>
            <a:pPr indent="0" lvl="0" marL="0" marR="0" rtl="0" algn="ctr">
              <a:lnSpc>
                <a:spcPct val="159523"/>
              </a:lnSpc>
              <a:spcBef>
                <a:spcPts val="0"/>
              </a:spcBef>
              <a:spcAft>
                <a:spcPts val="0"/>
              </a:spcAft>
              <a:buClr>
                <a:srgbClr val="272525"/>
              </a:buClr>
              <a:buSzPts val="2100"/>
              <a:buFont typeface="Petrona"/>
              <a:buNone/>
            </a:pPr>
            <a:r>
              <a:rPr b="1" i="0" lang="en-US" sz="2100" u="none" cap="none" strike="noStrike">
                <a:solidFill>
                  <a:srgbClr val="272525"/>
                </a:solidFill>
                <a:latin typeface="Petrona"/>
                <a:ea typeface="Petrona"/>
                <a:cs typeface="Petrona"/>
                <a:sym typeface="Petrona"/>
              </a:rPr>
              <a:t>3</a:t>
            </a:r>
            <a:endParaRPr b="0" i="0" sz="2100" u="none" cap="none" strike="noStrike"/>
          </a:p>
        </p:txBody>
      </p:sp>
      <p:sp>
        <p:nvSpPr>
          <p:cNvPr id="173" name="Google Shape;173;p25"/>
          <p:cNvSpPr/>
          <p:nvPr/>
        </p:nvSpPr>
        <p:spPr>
          <a:xfrm>
            <a:off x="7496532" y="5917644"/>
            <a:ext cx="2927866" cy="351592"/>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200"/>
              <a:buFont typeface="Petrona"/>
              <a:buNone/>
            </a:pPr>
            <a:r>
              <a:rPr b="1" i="0" lang="en-US" sz="2200" u="none" cap="none" strike="noStrike">
                <a:solidFill>
                  <a:srgbClr val="272525"/>
                </a:solidFill>
                <a:latin typeface="Petrona"/>
                <a:ea typeface="Petrona"/>
                <a:cs typeface="Petrona"/>
                <a:sym typeface="Petrona"/>
              </a:rPr>
              <a:t>MAC Address Filtering</a:t>
            </a:r>
            <a:endParaRPr b="0" i="0" sz="2200" u="none" cap="none" strike="noStrike"/>
          </a:p>
        </p:txBody>
      </p:sp>
      <p:sp>
        <p:nvSpPr>
          <p:cNvPr id="174" name="Google Shape;174;p25"/>
          <p:cNvSpPr/>
          <p:nvPr/>
        </p:nvSpPr>
        <p:spPr>
          <a:xfrm>
            <a:off x="7496532" y="6397823"/>
            <a:ext cx="6169462" cy="1028700"/>
          </a:xfrm>
          <a:prstGeom prst="rect">
            <a:avLst/>
          </a:prstGeom>
          <a:noFill/>
          <a:ln>
            <a:noFill/>
          </a:ln>
        </p:spPr>
        <p:txBody>
          <a:bodyPr anchorCtr="0" anchor="t" bIns="0" lIns="0" spcFirstLastPara="1" rIns="0" wrap="square" tIns="0">
            <a:noAutofit/>
          </a:bodyPr>
          <a:lstStyle/>
          <a:p>
            <a:pPr indent="0" lvl="0" marL="0" marR="0" rtl="0" algn="l">
              <a:lnSpc>
                <a:spcPct val="163636"/>
              </a:lnSpc>
              <a:spcBef>
                <a:spcPts val="0"/>
              </a:spcBef>
              <a:spcAft>
                <a:spcPts val="0"/>
              </a:spcAft>
              <a:buClr>
                <a:srgbClr val="272525"/>
              </a:buClr>
              <a:buSzPts val="1650"/>
              <a:buFont typeface="Inter"/>
              <a:buNone/>
            </a:pPr>
            <a:r>
              <a:rPr b="0" i="0" lang="en-US" sz="1650" u="none" cap="none" strike="noStrike">
                <a:solidFill>
                  <a:srgbClr val="272525"/>
                </a:solidFill>
                <a:latin typeface="Inter"/>
                <a:ea typeface="Inter"/>
                <a:cs typeface="Inter"/>
                <a:sym typeface="Inter"/>
              </a:rPr>
              <a:t>MAC address filtering restricts access to a Wi-Fi network based on the MAC addresses of devices. This helps limit access to approved devices only.</a:t>
            </a:r>
            <a:endParaRPr b="0" i="0" sz="1650" u="none" cap="none" strike="noStrike"/>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79" name="Shape 179"/>
        <p:cNvGrpSpPr/>
        <p:nvPr/>
      </p:nvGrpSpPr>
      <p:grpSpPr>
        <a:xfrm>
          <a:off x="0" y="0"/>
          <a:ext cx="0" cy="0"/>
          <a:chOff x="0" y="0"/>
          <a:chExt cx="0" cy="0"/>
        </a:xfrm>
      </p:grpSpPr>
      <p:pic>
        <p:nvPicPr>
          <p:cNvPr descr="preencoded.png" id="180" name="Google Shape;180;p26"/>
          <p:cNvPicPr preferRelativeResize="0"/>
          <p:nvPr/>
        </p:nvPicPr>
        <p:blipFill rotWithShape="1">
          <a:blip r:embed="rId3">
            <a:alphaModFix/>
          </a:blip>
          <a:srcRect b="0" l="0" r="0" t="0"/>
          <a:stretch/>
        </p:blipFill>
        <p:spPr>
          <a:xfrm>
            <a:off x="9144000" y="0"/>
            <a:ext cx="5486400" cy="8229600"/>
          </a:xfrm>
          <a:prstGeom prst="rect">
            <a:avLst/>
          </a:prstGeom>
          <a:noFill/>
          <a:ln>
            <a:noFill/>
          </a:ln>
        </p:spPr>
      </p:pic>
      <p:sp>
        <p:nvSpPr>
          <p:cNvPr id="181" name="Google Shape;181;p26"/>
          <p:cNvSpPr/>
          <p:nvPr/>
        </p:nvSpPr>
        <p:spPr>
          <a:xfrm>
            <a:off x="681395" y="690086"/>
            <a:ext cx="7781211" cy="1277779"/>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000000"/>
              </a:buClr>
              <a:buSzPts val="4000"/>
              <a:buFont typeface="Petrona"/>
              <a:buNone/>
            </a:pPr>
            <a:r>
              <a:rPr b="1" i="0" lang="en-US" sz="4000" u="none" cap="none" strike="noStrike">
                <a:solidFill>
                  <a:srgbClr val="000000"/>
                </a:solidFill>
                <a:latin typeface="Petrona"/>
                <a:ea typeface="Petrona"/>
                <a:cs typeface="Petrona"/>
                <a:sym typeface="Petrona"/>
              </a:rPr>
              <a:t>Encryption &amp; Secure Communication</a:t>
            </a:r>
            <a:endParaRPr b="0" i="0" sz="4000" u="none" cap="none" strike="noStrike"/>
          </a:p>
        </p:txBody>
      </p:sp>
      <p:pic>
        <p:nvPicPr>
          <p:cNvPr descr="preencoded.png" id="182" name="Google Shape;182;p26"/>
          <p:cNvPicPr preferRelativeResize="0"/>
          <p:nvPr/>
        </p:nvPicPr>
        <p:blipFill rotWithShape="1">
          <a:blip r:embed="rId4">
            <a:alphaModFix/>
          </a:blip>
          <a:srcRect b="0" l="0" r="0" t="0"/>
          <a:stretch/>
        </p:blipFill>
        <p:spPr>
          <a:xfrm>
            <a:off x="681395" y="2259925"/>
            <a:ext cx="973455" cy="1759863"/>
          </a:xfrm>
          <a:prstGeom prst="rect">
            <a:avLst/>
          </a:prstGeom>
          <a:noFill/>
          <a:ln>
            <a:noFill/>
          </a:ln>
        </p:spPr>
      </p:pic>
      <p:sp>
        <p:nvSpPr>
          <p:cNvPr id="183" name="Google Shape;183;p26"/>
          <p:cNvSpPr/>
          <p:nvPr/>
        </p:nvSpPr>
        <p:spPr>
          <a:xfrm>
            <a:off x="1946910" y="2454593"/>
            <a:ext cx="2555558" cy="319326"/>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000"/>
              <a:buFont typeface="Petrona"/>
              <a:buNone/>
            </a:pPr>
            <a:r>
              <a:rPr b="1" i="0" lang="en-US" sz="2000" u="none" cap="none" strike="noStrike">
                <a:solidFill>
                  <a:srgbClr val="272525"/>
                </a:solidFill>
                <a:latin typeface="Petrona"/>
                <a:ea typeface="Petrona"/>
                <a:cs typeface="Petrona"/>
                <a:sym typeface="Petrona"/>
              </a:rPr>
              <a:t>SSL/TLS Encryption</a:t>
            </a:r>
            <a:endParaRPr b="0" i="0" sz="2000" u="none" cap="none" strike="noStrike"/>
          </a:p>
        </p:txBody>
      </p:sp>
      <p:sp>
        <p:nvSpPr>
          <p:cNvPr id="184" name="Google Shape;184;p26"/>
          <p:cNvSpPr/>
          <p:nvPr/>
        </p:nvSpPr>
        <p:spPr>
          <a:xfrm>
            <a:off x="1946910" y="2890718"/>
            <a:ext cx="6515695" cy="934403"/>
          </a:xfrm>
          <a:prstGeom prst="rect">
            <a:avLst/>
          </a:prstGeom>
          <a:noFill/>
          <a:ln>
            <a:noFill/>
          </a:ln>
        </p:spPr>
        <p:txBody>
          <a:bodyPr anchorCtr="0" anchor="t" bIns="0" lIns="0" spcFirstLastPara="1" rIns="0" wrap="square" tIns="0">
            <a:noAutofit/>
          </a:bodyPr>
          <a:lstStyle/>
          <a:p>
            <a:pPr indent="0" lvl="0" marL="0" marR="0" rtl="0" algn="l">
              <a:lnSpc>
                <a:spcPct val="163333"/>
              </a:lnSpc>
              <a:spcBef>
                <a:spcPts val="0"/>
              </a:spcBef>
              <a:spcAft>
                <a:spcPts val="0"/>
              </a:spcAft>
              <a:buClr>
                <a:srgbClr val="272525"/>
              </a:buClr>
              <a:buSzPts val="1500"/>
              <a:buFont typeface="Inter"/>
              <a:buNone/>
            </a:pPr>
            <a:r>
              <a:rPr b="0" i="0" lang="en-US" sz="1500" u="none" cap="none" strike="noStrike">
                <a:solidFill>
                  <a:srgbClr val="272525"/>
                </a:solidFill>
                <a:latin typeface="Inter"/>
                <a:ea typeface="Inter"/>
                <a:cs typeface="Inter"/>
                <a:sym typeface="Inter"/>
              </a:rPr>
              <a:t>SSL/TLS encryption secures web traffic by encrypting communication between a website and a user's browser, protecting sensitive data from eavesdropping.</a:t>
            </a:r>
            <a:endParaRPr b="0" i="0" sz="1500" u="none" cap="none" strike="noStrike"/>
          </a:p>
        </p:txBody>
      </p:sp>
      <p:pic>
        <p:nvPicPr>
          <p:cNvPr descr="preencoded.png" id="185" name="Google Shape;185;p26"/>
          <p:cNvPicPr preferRelativeResize="0"/>
          <p:nvPr/>
        </p:nvPicPr>
        <p:blipFill rotWithShape="1">
          <a:blip r:embed="rId5">
            <a:alphaModFix/>
          </a:blip>
          <a:srcRect b="0" l="0" r="0" t="0"/>
          <a:stretch/>
        </p:blipFill>
        <p:spPr>
          <a:xfrm>
            <a:off x="681395" y="4019788"/>
            <a:ext cx="973455" cy="1759863"/>
          </a:xfrm>
          <a:prstGeom prst="rect">
            <a:avLst/>
          </a:prstGeom>
          <a:noFill/>
          <a:ln>
            <a:noFill/>
          </a:ln>
        </p:spPr>
      </p:pic>
      <p:sp>
        <p:nvSpPr>
          <p:cNvPr id="186" name="Google Shape;186;p26"/>
          <p:cNvSpPr/>
          <p:nvPr/>
        </p:nvSpPr>
        <p:spPr>
          <a:xfrm>
            <a:off x="1946910" y="4214455"/>
            <a:ext cx="3532346" cy="319326"/>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000"/>
              <a:buFont typeface="Petrona"/>
              <a:buNone/>
            </a:pPr>
            <a:r>
              <a:rPr b="1" i="0" lang="en-US" sz="2000" u="none" cap="none" strike="noStrike">
                <a:solidFill>
                  <a:srgbClr val="272525"/>
                </a:solidFill>
                <a:latin typeface="Petrona"/>
                <a:ea typeface="Petrona"/>
                <a:cs typeface="Petrona"/>
                <a:sym typeface="Petrona"/>
              </a:rPr>
              <a:t>VPN (Virtual Private Network)</a:t>
            </a:r>
            <a:endParaRPr b="0" i="0" sz="2000" u="none" cap="none" strike="noStrike"/>
          </a:p>
        </p:txBody>
      </p:sp>
      <p:sp>
        <p:nvSpPr>
          <p:cNvPr id="187" name="Google Shape;187;p26"/>
          <p:cNvSpPr/>
          <p:nvPr/>
        </p:nvSpPr>
        <p:spPr>
          <a:xfrm>
            <a:off x="1946910" y="4650581"/>
            <a:ext cx="6515695" cy="934403"/>
          </a:xfrm>
          <a:prstGeom prst="rect">
            <a:avLst/>
          </a:prstGeom>
          <a:noFill/>
          <a:ln>
            <a:noFill/>
          </a:ln>
        </p:spPr>
        <p:txBody>
          <a:bodyPr anchorCtr="0" anchor="t" bIns="0" lIns="0" spcFirstLastPara="1" rIns="0" wrap="square" tIns="0">
            <a:noAutofit/>
          </a:bodyPr>
          <a:lstStyle/>
          <a:p>
            <a:pPr indent="0" lvl="0" marL="0" marR="0" rtl="0" algn="l">
              <a:lnSpc>
                <a:spcPct val="163333"/>
              </a:lnSpc>
              <a:spcBef>
                <a:spcPts val="0"/>
              </a:spcBef>
              <a:spcAft>
                <a:spcPts val="0"/>
              </a:spcAft>
              <a:buClr>
                <a:srgbClr val="272525"/>
              </a:buClr>
              <a:buSzPts val="1500"/>
              <a:buFont typeface="Inter"/>
              <a:buNone/>
            </a:pPr>
            <a:r>
              <a:rPr b="0" i="0" lang="en-US" sz="1500" u="none" cap="none" strike="noStrike">
                <a:solidFill>
                  <a:srgbClr val="272525"/>
                </a:solidFill>
                <a:latin typeface="Inter"/>
                <a:ea typeface="Inter"/>
                <a:cs typeface="Inter"/>
                <a:sym typeface="Inter"/>
              </a:rPr>
              <a:t>A VPN encrypts internet traffic, providing a secure connection between a device and a remote server. This is crucial for protecting data when using public Wi-Fi networks or accessing remote networks.</a:t>
            </a:r>
            <a:endParaRPr b="0" i="0" sz="1500" u="none" cap="none" strike="noStrike"/>
          </a:p>
        </p:txBody>
      </p:sp>
      <p:pic>
        <p:nvPicPr>
          <p:cNvPr descr="preencoded.png" id="188" name="Google Shape;188;p26"/>
          <p:cNvPicPr preferRelativeResize="0"/>
          <p:nvPr/>
        </p:nvPicPr>
        <p:blipFill rotWithShape="1">
          <a:blip r:embed="rId6">
            <a:alphaModFix/>
          </a:blip>
          <a:srcRect b="0" l="0" r="0" t="0"/>
          <a:stretch/>
        </p:blipFill>
        <p:spPr>
          <a:xfrm>
            <a:off x="681395" y="5779651"/>
            <a:ext cx="973455" cy="1759863"/>
          </a:xfrm>
          <a:prstGeom prst="rect">
            <a:avLst/>
          </a:prstGeom>
          <a:noFill/>
          <a:ln>
            <a:noFill/>
          </a:ln>
        </p:spPr>
      </p:pic>
      <p:sp>
        <p:nvSpPr>
          <p:cNvPr id="189" name="Google Shape;189;p26"/>
          <p:cNvSpPr/>
          <p:nvPr/>
        </p:nvSpPr>
        <p:spPr>
          <a:xfrm>
            <a:off x="1946910" y="5974318"/>
            <a:ext cx="3572708" cy="319326"/>
          </a:xfrm>
          <a:prstGeom prst="rect">
            <a:avLst/>
          </a:prstGeom>
          <a:noFill/>
          <a:ln>
            <a:noFill/>
          </a:ln>
        </p:spPr>
        <p:txBody>
          <a:bodyPr anchorCtr="0" anchor="t" bIns="0" lIns="0" spcFirstLastPara="1" rIns="0" wrap="square" tIns="0">
            <a:noAutofit/>
          </a:bodyPr>
          <a:lstStyle/>
          <a:p>
            <a:pPr indent="0" lvl="0" marL="0" marR="0" rtl="0" algn="l">
              <a:lnSpc>
                <a:spcPct val="125000"/>
              </a:lnSpc>
              <a:spcBef>
                <a:spcPts val="0"/>
              </a:spcBef>
              <a:spcAft>
                <a:spcPts val="0"/>
              </a:spcAft>
              <a:buClr>
                <a:srgbClr val="272525"/>
              </a:buClr>
              <a:buSzPts val="2000"/>
              <a:buFont typeface="Petrona"/>
              <a:buNone/>
            </a:pPr>
            <a:r>
              <a:rPr b="1" i="0" lang="en-US" sz="2000" u="none" cap="none" strike="noStrike">
                <a:solidFill>
                  <a:srgbClr val="272525"/>
                </a:solidFill>
                <a:latin typeface="Petrona"/>
                <a:ea typeface="Petrona"/>
                <a:cs typeface="Petrona"/>
                <a:sym typeface="Petrona"/>
              </a:rPr>
              <a:t>End-to-End Encryption (E2EE)</a:t>
            </a:r>
            <a:endParaRPr b="0" i="0" sz="2000" u="none" cap="none" strike="noStrike"/>
          </a:p>
        </p:txBody>
      </p:sp>
      <p:sp>
        <p:nvSpPr>
          <p:cNvPr id="190" name="Google Shape;190;p26"/>
          <p:cNvSpPr/>
          <p:nvPr/>
        </p:nvSpPr>
        <p:spPr>
          <a:xfrm>
            <a:off x="1946910" y="6410444"/>
            <a:ext cx="6515695" cy="934403"/>
          </a:xfrm>
          <a:prstGeom prst="rect">
            <a:avLst/>
          </a:prstGeom>
          <a:noFill/>
          <a:ln>
            <a:noFill/>
          </a:ln>
        </p:spPr>
        <p:txBody>
          <a:bodyPr anchorCtr="0" anchor="t" bIns="0" lIns="0" spcFirstLastPara="1" rIns="0" wrap="square" tIns="0">
            <a:noAutofit/>
          </a:bodyPr>
          <a:lstStyle/>
          <a:p>
            <a:pPr indent="0" lvl="0" marL="0" marR="0" rtl="0" algn="l">
              <a:lnSpc>
                <a:spcPct val="163333"/>
              </a:lnSpc>
              <a:spcBef>
                <a:spcPts val="0"/>
              </a:spcBef>
              <a:spcAft>
                <a:spcPts val="0"/>
              </a:spcAft>
              <a:buClr>
                <a:srgbClr val="272525"/>
              </a:buClr>
              <a:buSzPts val="1500"/>
              <a:buFont typeface="Inter"/>
              <a:buNone/>
            </a:pPr>
            <a:r>
              <a:rPr b="0" i="0" lang="en-US" sz="1500" u="none" cap="none" strike="noStrike">
                <a:solidFill>
                  <a:srgbClr val="272525"/>
                </a:solidFill>
                <a:latin typeface="Inter"/>
                <a:ea typeface="Inter"/>
                <a:cs typeface="Inter"/>
                <a:sym typeface="Inter"/>
              </a:rPr>
              <a:t>E2EE ensures that only the sender and intended recipient can read data. It is used in messaging apps like WhatsApp and Signal, protecting privacy and confidentiality.</a:t>
            </a:r>
            <a:endParaRPr b="0" i="0" sz="1500" u="none" cap="none" strike="noStrike"/>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pic>
        <p:nvPicPr>
          <p:cNvPr descr="preencoded.png" id="196" name="Google Shape;196;p27"/>
          <p:cNvPicPr preferRelativeResize="0"/>
          <p:nvPr/>
        </p:nvPicPr>
        <p:blipFill rotWithShape="1">
          <a:blip r:embed="rId3">
            <a:alphaModFix/>
          </a:blip>
          <a:srcRect b="0" l="0" r="0" t="0"/>
          <a:stretch/>
        </p:blipFill>
        <p:spPr>
          <a:xfrm>
            <a:off x="0" y="0"/>
            <a:ext cx="5486400" cy="8229600"/>
          </a:xfrm>
          <a:prstGeom prst="rect">
            <a:avLst/>
          </a:prstGeom>
          <a:noFill/>
          <a:ln>
            <a:noFill/>
          </a:ln>
        </p:spPr>
      </p:pic>
      <p:sp>
        <p:nvSpPr>
          <p:cNvPr id="197" name="Google Shape;197;p27"/>
          <p:cNvSpPr/>
          <p:nvPr/>
        </p:nvSpPr>
        <p:spPr>
          <a:xfrm>
            <a:off x="6143030" y="516612"/>
            <a:ext cx="6089094" cy="615672"/>
          </a:xfrm>
          <a:prstGeom prst="rect">
            <a:avLst/>
          </a:prstGeom>
          <a:noFill/>
          <a:ln>
            <a:noFill/>
          </a:ln>
        </p:spPr>
        <p:txBody>
          <a:bodyPr anchorCtr="0" anchor="t" bIns="0" lIns="0" spcFirstLastPara="1" rIns="0" wrap="square" tIns="0">
            <a:noAutofit/>
          </a:bodyPr>
          <a:lstStyle/>
          <a:p>
            <a:pPr indent="0" lvl="0" marL="0" marR="0" rtl="0" algn="l">
              <a:lnSpc>
                <a:spcPct val="124675"/>
              </a:lnSpc>
              <a:spcBef>
                <a:spcPts val="0"/>
              </a:spcBef>
              <a:spcAft>
                <a:spcPts val="0"/>
              </a:spcAft>
              <a:buClr>
                <a:srgbClr val="000000"/>
              </a:buClr>
              <a:buSzPts val="3850"/>
              <a:buFont typeface="Petrona"/>
              <a:buNone/>
            </a:pPr>
            <a:r>
              <a:rPr b="1" i="0" lang="en-US" sz="3850" u="none" cap="none" strike="noStrike">
                <a:solidFill>
                  <a:srgbClr val="000000"/>
                </a:solidFill>
                <a:latin typeface="Petrona"/>
                <a:ea typeface="Petrona"/>
                <a:cs typeface="Petrona"/>
                <a:sym typeface="Petrona"/>
              </a:rPr>
              <a:t>Cloud Networking Security</a:t>
            </a:r>
            <a:endParaRPr b="0" i="0" sz="3850" u="none" cap="none" strike="noStrike"/>
          </a:p>
        </p:txBody>
      </p:sp>
      <p:sp>
        <p:nvSpPr>
          <p:cNvPr id="198" name="Google Shape;198;p27"/>
          <p:cNvSpPr/>
          <p:nvPr/>
        </p:nvSpPr>
        <p:spPr>
          <a:xfrm>
            <a:off x="6143030" y="1507331"/>
            <a:ext cx="3774638" cy="619125"/>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4850"/>
              <a:buFont typeface="Petrona"/>
              <a:buNone/>
            </a:pPr>
            <a:r>
              <a:rPr b="1" i="0" lang="en-US" sz="4850" u="none" cap="none" strike="noStrike">
                <a:solidFill>
                  <a:srgbClr val="272525"/>
                </a:solidFill>
                <a:latin typeface="Petrona"/>
                <a:ea typeface="Petrona"/>
                <a:cs typeface="Petrona"/>
                <a:sym typeface="Petrona"/>
              </a:rPr>
              <a:t>1</a:t>
            </a:r>
            <a:endParaRPr b="0" i="0" sz="4850" u="none" cap="none" strike="noStrike"/>
          </a:p>
        </p:txBody>
      </p:sp>
      <p:sp>
        <p:nvSpPr>
          <p:cNvPr id="199" name="Google Shape;199;p27"/>
          <p:cNvSpPr/>
          <p:nvPr/>
        </p:nvSpPr>
        <p:spPr>
          <a:xfrm>
            <a:off x="6789301" y="2360771"/>
            <a:ext cx="2481977" cy="307777"/>
          </a:xfrm>
          <a:prstGeom prst="rect">
            <a:avLst/>
          </a:prstGeom>
          <a:noFill/>
          <a:ln>
            <a:noFill/>
          </a:ln>
        </p:spPr>
        <p:txBody>
          <a:bodyPr anchorCtr="0" anchor="t" bIns="0" lIns="0" spcFirstLastPara="1" rIns="0" wrap="square" tIns="0">
            <a:noAutofit/>
          </a:bodyPr>
          <a:lstStyle/>
          <a:p>
            <a:pPr indent="0" lvl="0" marL="0" marR="0" rtl="0" algn="ctr">
              <a:lnSpc>
                <a:spcPct val="126315"/>
              </a:lnSpc>
              <a:spcBef>
                <a:spcPts val="0"/>
              </a:spcBef>
              <a:spcAft>
                <a:spcPts val="0"/>
              </a:spcAft>
              <a:buClr>
                <a:srgbClr val="272525"/>
              </a:buClr>
              <a:buSzPts val="1900"/>
              <a:buFont typeface="Petrona"/>
              <a:buNone/>
            </a:pPr>
            <a:r>
              <a:rPr b="1" i="0" lang="en-US" sz="1900" u="none" cap="none" strike="noStrike">
                <a:solidFill>
                  <a:srgbClr val="272525"/>
                </a:solidFill>
                <a:latin typeface="Petrona"/>
                <a:ea typeface="Petrona"/>
                <a:cs typeface="Petrona"/>
                <a:sym typeface="Petrona"/>
              </a:rPr>
              <a:t>Shared Responsibility</a:t>
            </a:r>
            <a:endParaRPr b="0" i="0" sz="1900" u="none" cap="none" strike="noStrike"/>
          </a:p>
        </p:txBody>
      </p:sp>
      <p:sp>
        <p:nvSpPr>
          <p:cNvPr id="200" name="Google Shape;200;p27"/>
          <p:cNvSpPr/>
          <p:nvPr/>
        </p:nvSpPr>
        <p:spPr>
          <a:xfrm>
            <a:off x="6143030" y="2781062"/>
            <a:ext cx="3774638" cy="1500783"/>
          </a:xfrm>
          <a:prstGeom prst="rect">
            <a:avLst/>
          </a:prstGeom>
          <a:noFill/>
          <a:ln>
            <a:noFill/>
          </a:ln>
        </p:spPr>
        <p:txBody>
          <a:bodyPr anchorCtr="0" anchor="t" bIns="0" lIns="0" spcFirstLastPara="1" rIns="0" wrap="square" tIns="0">
            <a:noAutofit/>
          </a:bodyPr>
          <a:lstStyle/>
          <a:p>
            <a:pPr indent="0" lvl="0" marL="0" marR="0" rtl="0" algn="ctr">
              <a:lnSpc>
                <a:spcPct val="162068"/>
              </a:lnSpc>
              <a:spcBef>
                <a:spcPts val="0"/>
              </a:spcBef>
              <a:spcAft>
                <a:spcPts val="0"/>
              </a:spcAft>
              <a:buClr>
                <a:srgbClr val="272525"/>
              </a:buClr>
              <a:buSzPts val="1450"/>
              <a:buFont typeface="Inter"/>
              <a:buNone/>
            </a:pPr>
            <a:r>
              <a:rPr b="0" i="0" lang="en-US" sz="1450" u="none" cap="none" strike="noStrike">
                <a:solidFill>
                  <a:srgbClr val="272525"/>
                </a:solidFill>
                <a:latin typeface="Inter"/>
                <a:ea typeface="Inter"/>
                <a:cs typeface="Inter"/>
                <a:sym typeface="Inter"/>
              </a:rPr>
              <a:t>Cloud providers are responsible for securing the underlying infrastructure, while businesses are responsible for securing data, applications, and user access.</a:t>
            </a:r>
            <a:endParaRPr b="0" i="0" sz="1450" u="none" cap="none" strike="noStrike"/>
          </a:p>
        </p:txBody>
      </p:sp>
      <p:sp>
        <p:nvSpPr>
          <p:cNvPr id="201" name="Google Shape;201;p27"/>
          <p:cNvSpPr/>
          <p:nvPr/>
        </p:nvSpPr>
        <p:spPr>
          <a:xfrm>
            <a:off x="10199013" y="1507331"/>
            <a:ext cx="3774758" cy="619125"/>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4850"/>
              <a:buFont typeface="Petrona"/>
              <a:buNone/>
            </a:pPr>
            <a:r>
              <a:rPr b="1" i="0" lang="en-US" sz="4850" u="none" cap="none" strike="noStrike">
                <a:solidFill>
                  <a:srgbClr val="272525"/>
                </a:solidFill>
                <a:latin typeface="Petrona"/>
                <a:ea typeface="Petrona"/>
                <a:cs typeface="Petrona"/>
                <a:sym typeface="Petrona"/>
              </a:rPr>
              <a:t>2</a:t>
            </a:r>
            <a:endParaRPr b="0" i="0" sz="4850" u="none" cap="none" strike="noStrike"/>
          </a:p>
        </p:txBody>
      </p:sp>
      <p:sp>
        <p:nvSpPr>
          <p:cNvPr id="202" name="Google Shape;202;p27"/>
          <p:cNvSpPr/>
          <p:nvPr/>
        </p:nvSpPr>
        <p:spPr>
          <a:xfrm>
            <a:off x="10855047" y="2360771"/>
            <a:ext cx="2462570" cy="307777"/>
          </a:xfrm>
          <a:prstGeom prst="rect">
            <a:avLst/>
          </a:prstGeom>
          <a:noFill/>
          <a:ln>
            <a:noFill/>
          </a:ln>
        </p:spPr>
        <p:txBody>
          <a:bodyPr anchorCtr="0" anchor="t" bIns="0" lIns="0" spcFirstLastPara="1" rIns="0" wrap="square" tIns="0">
            <a:noAutofit/>
          </a:bodyPr>
          <a:lstStyle/>
          <a:p>
            <a:pPr indent="0" lvl="0" marL="0" marR="0" rtl="0" algn="ctr">
              <a:lnSpc>
                <a:spcPct val="126315"/>
              </a:lnSpc>
              <a:spcBef>
                <a:spcPts val="0"/>
              </a:spcBef>
              <a:spcAft>
                <a:spcPts val="0"/>
              </a:spcAft>
              <a:buClr>
                <a:srgbClr val="272525"/>
              </a:buClr>
              <a:buSzPts val="1900"/>
              <a:buFont typeface="Petrona"/>
              <a:buNone/>
            </a:pPr>
            <a:r>
              <a:rPr b="1" i="0" lang="en-US" sz="1900" u="none" cap="none" strike="noStrike">
                <a:solidFill>
                  <a:srgbClr val="272525"/>
                </a:solidFill>
                <a:latin typeface="Petrona"/>
                <a:ea typeface="Petrona"/>
                <a:cs typeface="Petrona"/>
                <a:sym typeface="Petrona"/>
              </a:rPr>
              <a:t>CASB</a:t>
            </a:r>
            <a:endParaRPr b="0" i="0" sz="1900" u="none" cap="none" strike="noStrike"/>
          </a:p>
        </p:txBody>
      </p:sp>
      <p:sp>
        <p:nvSpPr>
          <p:cNvPr id="203" name="Google Shape;203;p27"/>
          <p:cNvSpPr/>
          <p:nvPr/>
        </p:nvSpPr>
        <p:spPr>
          <a:xfrm>
            <a:off x="10199013" y="2781062"/>
            <a:ext cx="3774758" cy="1200626"/>
          </a:xfrm>
          <a:prstGeom prst="rect">
            <a:avLst/>
          </a:prstGeom>
          <a:noFill/>
          <a:ln>
            <a:noFill/>
          </a:ln>
        </p:spPr>
        <p:txBody>
          <a:bodyPr anchorCtr="0" anchor="t" bIns="0" lIns="0" spcFirstLastPara="1" rIns="0" wrap="square" tIns="0">
            <a:noAutofit/>
          </a:bodyPr>
          <a:lstStyle/>
          <a:p>
            <a:pPr indent="0" lvl="0" marL="0" marR="0" rtl="0" algn="ctr">
              <a:lnSpc>
                <a:spcPct val="162068"/>
              </a:lnSpc>
              <a:spcBef>
                <a:spcPts val="0"/>
              </a:spcBef>
              <a:spcAft>
                <a:spcPts val="0"/>
              </a:spcAft>
              <a:buClr>
                <a:srgbClr val="272525"/>
              </a:buClr>
              <a:buSzPts val="1450"/>
              <a:buFont typeface="Inter"/>
              <a:buNone/>
            </a:pPr>
            <a:r>
              <a:rPr b="0" i="0" lang="en-US" sz="1450" u="none" cap="none" strike="noStrike">
                <a:solidFill>
                  <a:srgbClr val="272525"/>
                </a:solidFill>
                <a:latin typeface="Inter"/>
                <a:ea typeface="Inter"/>
                <a:cs typeface="Inter"/>
                <a:sym typeface="Inter"/>
              </a:rPr>
              <a:t>Cloud Access Security Brokers (CASB) act as intermediaries between users and cloud services, enforcing security controls and monitoring cloud usage.</a:t>
            </a:r>
            <a:endParaRPr b="0" i="0" sz="1450" u="none" cap="none" strike="noStrike"/>
          </a:p>
        </p:txBody>
      </p:sp>
      <p:sp>
        <p:nvSpPr>
          <p:cNvPr id="204" name="Google Shape;204;p27"/>
          <p:cNvSpPr/>
          <p:nvPr/>
        </p:nvSpPr>
        <p:spPr>
          <a:xfrm>
            <a:off x="8171021" y="4938355"/>
            <a:ext cx="3774638" cy="619125"/>
          </a:xfrm>
          <a:prstGeom prst="rect">
            <a:avLst/>
          </a:prstGeom>
          <a:noFill/>
          <a:ln>
            <a:noFill/>
          </a:ln>
        </p:spPr>
        <p:txBody>
          <a:bodyPr anchorCtr="0" anchor="t" bIns="0" lIns="0" spcFirstLastPara="1" rIns="0" wrap="square" tIns="0">
            <a:noAutofit/>
          </a:bodyPr>
          <a:lstStyle/>
          <a:p>
            <a:pPr indent="0" lvl="0" marL="0" marR="0" rtl="0" algn="ctr">
              <a:lnSpc>
                <a:spcPct val="100000"/>
              </a:lnSpc>
              <a:spcBef>
                <a:spcPts val="0"/>
              </a:spcBef>
              <a:spcAft>
                <a:spcPts val="0"/>
              </a:spcAft>
              <a:buClr>
                <a:srgbClr val="272525"/>
              </a:buClr>
              <a:buSzPts val="4850"/>
              <a:buFont typeface="Petrona"/>
              <a:buNone/>
            </a:pPr>
            <a:r>
              <a:rPr b="1" i="0" lang="en-US" sz="4850" u="none" cap="none" strike="noStrike">
                <a:solidFill>
                  <a:srgbClr val="272525"/>
                </a:solidFill>
                <a:latin typeface="Petrona"/>
                <a:ea typeface="Petrona"/>
                <a:cs typeface="Petrona"/>
                <a:sym typeface="Petrona"/>
              </a:rPr>
              <a:t>3</a:t>
            </a:r>
            <a:endParaRPr b="0" i="0" sz="4850" u="none" cap="none" strike="noStrike"/>
          </a:p>
        </p:txBody>
      </p:sp>
      <p:sp>
        <p:nvSpPr>
          <p:cNvPr id="205" name="Google Shape;205;p27"/>
          <p:cNvSpPr/>
          <p:nvPr/>
        </p:nvSpPr>
        <p:spPr>
          <a:xfrm>
            <a:off x="8827056" y="5791795"/>
            <a:ext cx="2462570" cy="307777"/>
          </a:xfrm>
          <a:prstGeom prst="rect">
            <a:avLst/>
          </a:prstGeom>
          <a:noFill/>
          <a:ln>
            <a:noFill/>
          </a:ln>
        </p:spPr>
        <p:txBody>
          <a:bodyPr anchorCtr="0" anchor="t" bIns="0" lIns="0" spcFirstLastPara="1" rIns="0" wrap="square" tIns="0">
            <a:noAutofit/>
          </a:bodyPr>
          <a:lstStyle/>
          <a:p>
            <a:pPr indent="0" lvl="0" marL="0" marR="0" rtl="0" algn="ctr">
              <a:lnSpc>
                <a:spcPct val="126315"/>
              </a:lnSpc>
              <a:spcBef>
                <a:spcPts val="0"/>
              </a:spcBef>
              <a:spcAft>
                <a:spcPts val="0"/>
              </a:spcAft>
              <a:buClr>
                <a:srgbClr val="272525"/>
              </a:buClr>
              <a:buSzPts val="1900"/>
              <a:buFont typeface="Petrona"/>
              <a:buNone/>
            </a:pPr>
            <a:r>
              <a:rPr b="1" i="0" lang="en-US" sz="1900" u="none" cap="none" strike="noStrike">
                <a:solidFill>
                  <a:srgbClr val="272525"/>
                </a:solidFill>
                <a:latin typeface="Petrona"/>
                <a:ea typeface="Petrona"/>
                <a:cs typeface="Petrona"/>
                <a:sym typeface="Petrona"/>
              </a:rPr>
              <a:t>Zero Trust</a:t>
            </a:r>
            <a:endParaRPr b="0" i="0" sz="1900" u="none" cap="none" strike="noStrike"/>
          </a:p>
        </p:txBody>
      </p:sp>
      <p:sp>
        <p:nvSpPr>
          <p:cNvPr id="206" name="Google Shape;206;p27"/>
          <p:cNvSpPr/>
          <p:nvPr/>
        </p:nvSpPr>
        <p:spPr>
          <a:xfrm>
            <a:off x="8171021" y="6212086"/>
            <a:ext cx="3774638" cy="1500783"/>
          </a:xfrm>
          <a:prstGeom prst="rect">
            <a:avLst/>
          </a:prstGeom>
          <a:noFill/>
          <a:ln>
            <a:noFill/>
          </a:ln>
        </p:spPr>
        <p:txBody>
          <a:bodyPr anchorCtr="0" anchor="t" bIns="0" lIns="0" spcFirstLastPara="1" rIns="0" wrap="square" tIns="0">
            <a:noAutofit/>
          </a:bodyPr>
          <a:lstStyle/>
          <a:p>
            <a:pPr indent="0" lvl="0" marL="0" marR="0" rtl="0" algn="ctr">
              <a:lnSpc>
                <a:spcPct val="162068"/>
              </a:lnSpc>
              <a:spcBef>
                <a:spcPts val="0"/>
              </a:spcBef>
              <a:spcAft>
                <a:spcPts val="0"/>
              </a:spcAft>
              <a:buClr>
                <a:srgbClr val="272525"/>
              </a:buClr>
              <a:buSzPts val="1450"/>
              <a:buFont typeface="Inter"/>
              <a:buNone/>
            </a:pPr>
            <a:r>
              <a:rPr b="0" i="0" lang="en-US" sz="1450" u="none" cap="none" strike="noStrike">
                <a:solidFill>
                  <a:srgbClr val="272525"/>
                </a:solidFill>
                <a:latin typeface="Inter"/>
                <a:ea typeface="Inter"/>
                <a:cs typeface="Inter"/>
                <a:sym typeface="Inter"/>
              </a:rPr>
              <a:t>The Zero Trust model extends to cloud environments, requiring strict authentication for every user and device before granting access to cloud resources.</a:t>
            </a:r>
            <a:endParaRPr b="0" i="0" sz="1450" u="none" cap="none" strike="noStrike"/>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